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5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974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eb-production-cb31.up.railway.app/"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8854"/>
            <a:ext cx="14630400" cy="8229600"/>
          </a:xfrm>
          <a:prstGeom prst="rect">
            <a:avLst/>
          </a:prstGeom>
          <a:solidFill>
            <a:srgbClr val="E5F9F2">
              <a:alpha val="85000"/>
            </a:srgbClr>
          </a:solidFill>
          <a:ln/>
        </p:spPr>
        <p:txBody>
          <a:bodyPr/>
          <a:lstStyle/>
          <a:p>
            <a:endParaRPr lang="en-GB"/>
          </a:p>
        </p:txBody>
      </p:sp>
      <p:sp>
        <p:nvSpPr>
          <p:cNvPr id="4" name="Text 1"/>
          <p:cNvSpPr/>
          <p:nvPr/>
        </p:nvSpPr>
        <p:spPr>
          <a:xfrm>
            <a:off x="864037" y="1618178"/>
            <a:ext cx="12902327" cy="1543050"/>
          </a:xfrm>
          <a:prstGeom prst="rect">
            <a:avLst/>
          </a:prstGeom>
          <a:noFill/>
          <a:ln/>
        </p:spPr>
        <p:txBody>
          <a:bodyPr wrap="square" lIns="0" tIns="0" rIns="0" bIns="0" rtlCol="0" anchor="t"/>
          <a:lstStyle/>
          <a:p>
            <a:pPr marL="0" indent="0" algn="ctr">
              <a:lnSpc>
                <a:spcPts val="6050"/>
              </a:lnSpc>
              <a:buNone/>
            </a:pPr>
            <a:r>
              <a:rPr lang="en-US" sz="4850" b="1" dirty="0">
                <a:solidFill>
                  <a:srgbClr val="006747"/>
                </a:solidFill>
                <a:latin typeface="Noto Serif SC Bold" pitchFamily="34" charset="0"/>
                <a:ea typeface="Noto Serif SC Bold" pitchFamily="34" charset="-122"/>
                <a:cs typeface="Noto Serif SC Bold" pitchFamily="34" charset="-120"/>
              </a:rPr>
              <a:t>Final Project Presentation</a:t>
            </a:r>
          </a:p>
          <a:p>
            <a:pPr marL="0" indent="0" algn="ctr">
              <a:lnSpc>
                <a:spcPts val="6050"/>
              </a:lnSpc>
              <a:buNone/>
            </a:pPr>
            <a:r>
              <a:rPr lang="en-US" sz="4850" b="1" dirty="0">
                <a:solidFill>
                  <a:srgbClr val="006747"/>
                </a:solidFill>
                <a:latin typeface="Noto Serif SC Bold" pitchFamily="34" charset="0"/>
                <a:ea typeface="Noto Serif SC Bold" pitchFamily="34" charset="-122"/>
                <a:cs typeface="Noto Serif SC Bold" pitchFamily="34" charset="-120"/>
              </a:rPr>
              <a:t> Avocado Sales Volume Prediction</a:t>
            </a:r>
            <a:endParaRPr lang="en-US" sz="4850" dirty="0"/>
          </a:p>
        </p:txBody>
      </p:sp>
      <p:sp>
        <p:nvSpPr>
          <p:cNvPr id="5" name="Text 2"/>
          <p:cNvSpPr/>
          <p:nvPr/>
        </p:nvSpPr>
        <p:spPr>
          <a:xfrm>
            <a:off x="864037" y="3531513"/>
            <a:ext cx="12902327" cy="2370296"/>
          </a:xfrm>
          <a:prstGeom prst="rect">
            <a:avLst/>
          </a:prstGeom>
          <a:noFill/>
          <a:ln/>
        </p:spPr>
        <p:txBody>
          <a:bodyPr wrap="square" lIns="0" tIns="0" rIns="0" bIns="0" rtlCol="0" anchor="t"/>
          <a:lstStyle/>
          <a:p>
            <a:pPr marL="0" indent="0" algn="l">
              <a:lnSpc>
                <a:spcPts val="3100"/>
              </a:lnSpc>
              <a:buNone/>
            </a:pPr>
            <a:r>
              <a:rPr lang="en-US" sz="1900" dirty="0">
                <a:solidFill>
                  <a:srgbClr val="4B4A4A"/>
                </a:solidFill>
                <a:latin typeface="Geist" pitchFamily="34" charset="0"/>
                <a:ea typeface="Geist" pitchFamily="34" charset="-122"/>
                <a:cs typeface="Geist" pitchFamily="34" charset="-120"/>
              </a:rPr>
              <a:t>This project aimed to accurately forecast avocado sales volume using machine learning models, enabling data-driven inventory and marketing decisions. After thorough data preprocessing and exploratory analysis, we compared two main models: XGBoost optimized by Particle Swarm Optimization (PSO) and an LSTM neural network. The LSTM model outperformed XGBoost, achieving an R² score of 0.9209 on the test set. The final model was deployed via a FastAPI RESTful service, providing real-time sales forecasts accessible through a web interface.</a:t>
            </a:r>
            <a:endParaRPr lang="en-US" sz="1900" dirty="0"/>
          </a:p>
        </p:txBody>
      </p:sp>
      <p:sp>
        <p:nvSpPr>
          <p:cNvPr id="6" name="Shape 3"/>
          <p:cNvSpPr/>
          <p:nvPr/>
        </p:nvSpPr>
        <p:spPr>
          <a:xfrm>
            <a:off x="864037" y="6197918"/>
            <a:ext cx="394930" cy="394930"/>
          </a:xfrm>
          <a:prstGeom prst="roundRect">
            <a:avLst>
              <a:gd name="adj" fmla="val 23151155"/>
            </a:avLst>
          </a:prstGeom>
          <a:noFill/>
          <a:ln w="7620">
            <a:solidFill>
              <a:srgbClr val="FFFFFF"/>
            </a:solidFill>
            <a:prstDash val="solid"/>
          </a:ln>
        </p:spPr>
        <p:txBody>
          <a:bodyPr/>
          <a:lstStyle/>
          <a:p>
            <a:endParaRPr lang="en-GB"/>
          </a:p>
        </p:txBody>
      </p:sp>
      <p:pic>
        <p:nvPicPr>
          <p:cNvPr id="7" name="Image 1" descr="preencoded.png"/>
          <p:cNvPicPr>
            <a:picLocks noChangeAspect="1"/>
          </p:cNvPicPr>
          <p:nvPr/>
        </p:nvPicPr>
        <p:blipFill>
          <a:blip r:embed="rId4"/>
          <a:stretch>
            <a:fillRect/>
          </a:stretch>
        </p:blipFill>
        <p:spPr>
          <a:xfrm>
            <a:off x="871657" y="6205538"/>
            <a:ext cx="379690" cy="379690"/>
          </a:xfrm>
          <a:prstGeom prst="rect">
            <a:avLst/>
          </a:prstGeom>
        </p:spPr>
      </p:pic>
      <p:sp>
        <p:nvSpPr>
          <p:cNvPr id="8" name="Text 4"/>
          <p:cNvSpPr/>
          <p:nvPr/>
        </p:nvSpPr>
        <p:spPr>
          <a:xfrm>
            <a:off x="1382316" y="6179463"/>
            <a:ext cx="3280529" cy="431959"/>
          </a:xfrm>
          <a:prstGeom prst="rect">
            <a:avLst/>
          </a:prstGeom>
          <a:noFill/>
          <a:ln/>
        </p:spPr>
        <p:txBody>
          <a:bodyPr wrap="none" lIns="0" tIns="0" rIns="0" bIns="0" rtlCol="0" anchor="t"/>
          <a:lstStyle/>
          <a:p>
            <a:pPr marL="0" indent="0" algn="l">
              <a:lnSpc>
                <a:spcPts val="3400"/>
              </a:lnSpc>
              <a:buNone/>
            </a:pPr>
            <a:r>
              <a:rPr lang="en-US" sz="2400" b="1" dirty="0">
                <a:solidFill>
                  <a:srgbClr val="4B4A4A"/>
                </a:solidFill>
                <a:latin typeface="Geist Bold" pitchFamily="34" charset="0"/>
                <a:ea typeface="Geist Bold" pitchFamily="34" charset="-122"/>
                <a:cs typeface="Geist Bold" pitchFamily="34" charset="-120"/>
              </a:rPr>
              <a:t>by Abdelmoneim Adel</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303734"/>
            <a:ext cx="7132082" cy="771525"/>
          </a:xfrm>
          <a:prstGeom prst="rect">
            <a:avLst/>
          </a:prstGeom>
          <a:noFill/>
          <a:ln/>
        </p:spPr>
        <p:txBody>
          <a:bodyPr wrap="none" lIns="0" tIns="0" rIns="0" bIns="0" rtlCol="0" anchor="t"/>
          <a:lstStyle/>
          <a:p>
            <a:pPr marL="0" indent="0" algn="l">
              <a:lnSpc>
                <a:spcPts val="6050"/>
              </a:lnSpc>
              <a:buNone/>
            </a:pPr>
            <a:r>
              <a:rPr lang="en-US" sz="4850" b="1" dirty="0">
                <a:solidFill>
                  <a:srgbClr val="006747"/>
                </a:solidFill>
                <a:latin typeface="Noto Serif SC Bold" pitchFamily="34" charset="0"/>
                <a:ea typeface="Noto Serif SC Bold" pitchFamily="34" charset="-122"/>
                <a:cs typeface="Noto Serif SC Bold" pitchFamily="34" charset="-120"/>
              </a:rPr>
              <a:t>Tools and Future Work</a:t>
            </a:r>
            <a:endParaRPr lang="en-US" sz="4850" dirty="0"/>
          </a:p>
        </p:txBody>
      </p:sp>
      <p:sp>
        <p:nvSpPr>
          <p:cNvPr id="3" name="Text 1"/>
          <p:cNvSpPr/>
          <p:nvPr/>
        </p:nvSpPr>
        <p:spPr>
          <a:xfrm>
            <a:off x="864037" y="2692360"/>
            <a:ext cx="5858470" cy="617101"/>
          </a:xfrm>
          <a:prstGeom prst="rect">
            <a:avLst/>
          </a:prstGeom>
          <a:noFill/>
          <a:ln/>
        </p:spPr>
        <p:txBody>
          <a:bodyPr wrap="none" lIns="0" tIns="0" rIns="0" bIns="0" rtlCol="0" anchor="t"/>
          <a:lstStyle/>
          <a:p>
            <a:pPr marL="0" indent="0" algn="l">
              <a:lnSpc>
                <a:spcPts val="4850"/>
              </a:lnSpc>
              <a:buNone/>
            </a:pPr>
            <a:r>
              <a:rPr lang="en-US" sz="3850" b="1" dirty="0">
                <a:solidFill>
                  <a:srgbClr val="006747"/>
                </a:solidFill>
                <a:latin typeface="Noto Serif SC Bold" pitchFamily="34" charset="0"/>
                <a:ea typeface="Noto Serif SC Bold" pitchFamily="34" charset="-122"/>
                <a:cs typeface="Noto Serif SC Bold" pitchFamily="34" charset="-120"/>
              </a:rPr>
              <a:t>Tools and Technologies</a:t>
            </a:r>
            <a:endParaRPr lang="en-US" sz="3850" dirty="0"/>
          </a:p>
        </p:txBody>
      </p:sp>
      <p:sp>
        <p:nvSpPr>
          <p:cNvPr id="4" name="Text 2"/>
          <p:cNvSpPr/>
          <p:nvPr/>
        </p:nvSpPr>
        <p:spPr>
          <a:xfrm>
            <a:off x="864037" y="355627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Python for data processing and modeling.</a:t>
            </a:r>
            <a:endParaRPr lang="en-US" sz="1900" dirty="0"/>
          </a:p>
        </p:txBody>
      </p:sp>
      <p:sp>
        <p:nvSpPr>
          <p:cNvPr id="5" name="Text 3"/>
          <p:cNvSpPr/>
          <p:nvPr/>
        </p:nvSpPr>
        <p:spPr>
          <a:xfrm>
            <a:off x="864037" y="403764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Pandas for data manipulation.</a:t>
            </a:r>
            <a:endParaRPr lang="en-US" sz="1900" dirty="0"/>
          </a:p>
        </p:txBody>
      </p:sp>
      <p:sp>
        <p:nvSpPr>
          <p:cNvPr id="6" name="Text 4"/>
          <p:cNvSpPr/>
          <p:nvPr/>
        </p:nvSpPr>
        <p:spPr>
          <a:xfrm>
            <a:off x="864037" y="4519017"/>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XGBoost for gradient boosting model.</a:t>
            </a:r>
            <a:endParaRPr lang="en-US" sz="1900" dirty="0"/>
          </a:p>
        </p:txBody>
      </p:sp>
      <p:sp>
        <p:nvSpPr>
          <p:cNvPr id="7" name="Text 5"/>
          <p:cNvSpPr/>
          <p:nvPr/>
        </p:nvSpPr>
        <p:spPr>
          <a:xfrm>
            <a:off x="864037" y="5000387"/>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TensorFlow/Keras for LSTM implementation.</a:t>
            </a:r>
            <a:endParaRPr lang="en-US" sz="1900" dirty="0"/>
          </a:p>
        </p:txBody>
      </p:sp>
      <p:sp>
        <p:nvSpPr>
          <p:cNvPr id="8" name="Text 6"/>
          <p:cNvSpPr/>
          <p:nvPr/>
        </p:nvSpPr>
        <p:spPr>
          <a:xfrm>
            <a:off x="864037" y="5481757"/>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MLflow for experiment tracking.</a:t>
            </a:r>
            <a:endParaRPr lang="en-US" sz="1900" dirty="0"/>
          </a:p>
        </p:txBody>
      </p:sp>
      <p:sp>
        <p:nvSpPr>
          <p:cNvPr id="9" name="Text 7"/>
          <p:cNvSpPr/>
          <p:nvPr/>
        </p:nvSpPr>
        <p:spPr>
          <a:xfrm>
            <a:off x="864037" y="5963126"/>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FastAPI for API deployment.</a:t>
            </a:r>
            <a:endParaRPr lang="en-US" sz="1900" dirty="0"/>
          </a:p>
        </p:txBody>
      </p:sp>
      <p:sp>
        <p:nvSpPr>
          <p:cNvPr id="10" name="Text 8"/>
          <p:cNvSpPr/>
          <p:nvPr/>
        </p:nvSpPr>
        <p:spPr>
          <a:xfrm>
            <a:off x="864037" y="6444496"/>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Railway for hosting the API.</a:t>
            </a:r>
            <a:endParaRPr lang="en-US" sz="1900" dirty="0"/>
          </a:p>
        </p:txBody>
      </p:sp>
      <p:sp>
        <p:nvSpPr>
          <p:cNvPr id="11" name="Text 9"/>
          <p:cNvSpPr/>
          <p:nvPr/>
        </p:nvSpPr>
        <p:spPr>
          <a:xfrm>
            <a:off x="7623929" y="2692360"/>
            <a:ext cx="4937760" cy="617101"/>
          </a:xfrm>
          <a:prstGeom prst="rect">
            <a:avLst/>
          </a:prstGeom>
          <a:noFill/>
          <a:ln/>
        </p:spPr>
        <p:txBody>
          <a:bodyPr wrap="none" lIns="0" tIns="0" rIns="0" bIns="0" rtlCol="0" anchor="t"/>
          <a:lstStyle/>
          <a:p>
            <a:pPr marL="0" indent="0" algn="l">
              <a:lnSpc>
                <a:spcPts val="4850"/>
              </a:lnSpc>
              <a:buNone/>
            </a:pPr>
            <a:r>
              <a:rPr lang="en-US" sz="3850" b="1" dirty="0">
                <a:solidFill>
                  <a:srgbClr val="006747"/>
                </a:solidFill>
                <a:latin typeface="Noto Serif SC Bold" pitchFamily="34" charset="0"/>
                <a:ea typeface="Noto Serif SC Bold" pitchFamily="34" charset="-122"/>
                <a:cs typeface="Noto Serif SC Bold" pitchFamily="34" charset="-120"/>
              </a:rPr>
              <a:t>Future Work</a:t>
            </a:r>
            <a:endParaRPr lang="en-US" sz="3850" dirty="0"/>
          </a:p>
        </p:txBody>
      </p:sp>
      <p:sp>
        <p:nvSpPr>
          <p:cNvPr id="12" name="Text 10"/>
          <p:cNvSpPr/>
          <p:nvPr/>
        </p:nvSpPr>
        <p:spPr>
          <a:xfrm>
            <a:off x="7623929" y="3556278"/>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Incorporate external economic indicators and weather data to improve forecasting.</a:t>
            </a:r>
            <a:endParaRPr lang="en-US" sz="1900" dirty="0"/>
          </a:p>
        </p:txBody>
      </p:sp>
      <p:sp>
        <p:nvSpPr>
          <p:cNvPr id="13" name="Text 11"/>
          <p:cNvSpPr/>
          <p:nvPr/>
        </p:nvSpPr>
        <p:spPr>
          <a:xfrm>
            <a:off x="7623929" y="4432697"/>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Explore other deep learning architectures such as Transformers.</a:t>
            </a:r>
            <a:endParaRPr lang="en-US" sz="1900" dirty="0"/>
          </a:p>
        </p:txBody>
      </p:sp>
      <p:sp>
        <p:nvSpPr>
          <p:cNvPr id="14" name="Text 12"/>
          <p:cNvSpPr/>
          <p:nvPr/>
        </p:nvSpPr>
        <p:spPr>
          <a:xfrm>
            <a:off x="7623929" y="5309116"/>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Enhance the API with authentication and a user-friendly frontend interface.</a:t>
            </a:r>
            <a:endParaRPr lang="en-US" sz="1900" dirty="0"/>
          </a:p>
        </p:txBody>
      </p:sp>
      <p:pic>
        <p:nvPicPr>
          <p:cNvPr id="15" name="Picture 14">
            <a:extLst>
              <a:ext uri="{FF2B5EF4-FFF2-40B4-BE49-F238E27FC236}">
                <a16:creationId xmlns:a16="http://schemas.microsoft.com/office/drawing/2014/main" id="{5EDA7CA6-9D9D-874D-6513-F481493849CC}"/>
              </a:ext>
            </a:extLst>
          </p:cNvPr>
          <p:cNvPicPr>
            <a:picLocks noChangeAspect="1"/>
          </p:cNvPicPr>
          <p:nvPr/>
        </p:nvPicPr>
        <p:blipFill>
          <a:blip r:embed="rId3"/>
          <a:stretch>
            <a:fillRect/>
          </a:stretch>
        </p:blipFill>
        <p:spPr>
          <a:xfrm>
            <a:off x="12305841" y="5737202"/>
            <a:ext cx="2324559" cy="24923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9">
            <a:extLst>
              <a:ext uri="{FF2B5EF4-FFF2-40B4-BE49-F238E27FC236}">
                <a16:creationId xmlns:a16="http://schemas.microsoft.com/office/drawing/2014/main" id="{861D957D-0366-CCDD-AD88-60007DC49D69}"/>
              </a:ext>
            </a:extLst>
          </p:cNvPr>
          <p:cNvSpPr/>
          <p:nvPr/>
        </p:nvSpPr>
        <p:spPr>
          <a:xfrm>
            <a:off x="4846320" y="2346748"/>
            <a:ext cx="4937760" cy="617101"/>
          </a:xfrm>
          <a:prstGeom prst="rect">
            <a:avLst/>
          </a:prstGeom>
          <a:noFill/>
          <a:ln/>
        </p:spPr>
        <p:txBody>
          <a:bodyPr wrap="none" lIns="0" tIns="0" rIns="0" bIns="0" rtlCol="0" anchor="t"/>
          <a:lstStyle/>
          <a:p>
            <a:pPr marL="0" indent="0" algn="ctr">
              <a:lnSpc>
                <a:spcPts val="4850"/>
              </a:lnSpc>
              <a:buNone/>
            </a:pPr>
            <a:r>
              <a:rPr lang="en-US" sz="3850" b="1" dirty="0">
                <a:solidFill>
                  <a:srgbClr val="006747"/>
                </a:solidFill>
                <a:latin typeface="Noto Serif SC Bold" pitchFamily="34" charset="0"/>
                <a:ea typeface="Noto Serif SC Bold" pitchFamily="34" charset="-122"/>
                <a:cs typeface="Noto Serif SC Bold" pitchFamily="34" charset="-120"/>
              </a:rPr>
              <a:t>Team Member</a:t>
            </a:r>
            <a:endParaRPr lang="en-US" sz="3850" dirty="0"/>
          </a:p>
        </p:txBody>
      </p:sp>
      <p:sp>
        <p:nvSpPr>
          <p:cNvPr id="3" name="Text 10">
            <a:extLst>
              <a:ext uri="{FF2B5EF4-FFF2-40B4-BE49-F238E27FC236}">
                <a16:creationId xmlns:a16="http://schemas.microsoft.com/office/drawing/2014/main" id="{E0772AA9-3FF3-264E-7598-44D541400129}"/>
              </a:ext>
            </a:extLst>
          </p:cNvPr>
          <p:cNvSpPr/>
          <p:nvPr/>
        </p:nvSpPr>
        <p:spPr>
          <a:xfrm>
            <a:off x="4240173" y="3070797"/>
            <a:ext cx="6150054" cy="2088005"/>
          </a:xfrm>
          <a:prstGeom prst="rect">
            <a:avLst/>
          </a:prstGeom>
          <a:noFill/>
          <a:ln/>
        </p:spPr>
        <p:txBody>
          <a:bodyPr wrap="square" lIns="0" tIns="0" rIns="0" bIns="0" rtlCol="0" anchor="t"/>
          <a:lstStyle/>
          <a:p>
            <a:pPr algn="ctr">
              <a:lnSpc>
                <a:spcPct val="150000"/>
              </a:lnSpc>
              <a:buSzPct val="100000"/>
            </a:pPr>
            <a:r>
              <a:rPr lang="en-US" sz="2400" b="1" dirty="0">
                <a:solidFill>
                  <a:srgbClr val="006747"/>
                </a:solidFill>
                <a:latin typeface="Noto Serif SC Bold" pitchFamily="34" charset="0"/>
                <a:ea typeface="Noto Serif SC Bold" pitchFamily="34" charset="-122"/>
              </a:rPr>
              <a:t>Abdelmoneim Adel Abdelmoneim</a:t>
            </a:r>
          </a:p>
          <a:p>
            <a:pPr algn="ctr">
              <a:lnSpc>
                <a:spcPct val="150000"/>
              </a:lnSpc>
              <a:buSzPct val="100000"/>
            </a:pPr>
            <a:r>
              <a:rPr lang="en-US" sz="2400" b="1" dirty="0">
                <a:solidFill>
                  <a:srgbClr val="006747"/>
                </a:solidFill>
                <a:latin typeface="Noto Serif SC Bold" pitchFamily="34" charset="0"/>
                <a:ea typeface="Noto Serif SC Bold" pitchFamily="34" charset="-122"/>
              </a:rPr>
              <a:t>Kareem Mohamed Abdelmoneim</a:t>
            </a:r>
          </a:p>
          <a:p>
            <a:pPr algn="ctr">
              <a:lnSpc>
                <a:spcPct val="150000"/>
              </a:lnSpc>
              <a:buSzPct val="100000"/>
            </a:pPr>
            <a:r>
              <a:rPr lang="en-US" sz="2400" b="1" dirty="0">
                <a:solidFill>
                  <a:srgbClr val="006747"/>
                </a:solidFill>
                <a:latin typeface="Noto Serif SC Bold" pitchFamily="34" charset="0"/>
                <a:ea typeface="Noto Serif SC Bold" pitchFamily="34" charset="-122"/>
              </a:rPr>
              <a:t>Eman Hassan Elqalioby</a:t>
            </a:r>
          </a:p>
          <a:p>
            <a:pPr algn="ctr">
              <a:lnSpc>
                <a:spcPct val="150000"/>
              </a:lnSpc>
              <a:buSzPct val="100000"/>
            </a:pPr>
            <a:r>
              <a:rPr lang="en-US" sz="2400" b="1" dirty="0">
                <a:solidFill>
                  <a:srgbClr val="006747"/>
                </a:solidFill>
                <a:latin typeface="Noto Serif SC Bold" pitchFamily="34" charset="0"/>
                <a:ea typeface="Noto Serif SC Bold" pitchFamily="34" charset="-122"/>
              </a:rPr>
              <a:t>Esra’ Ehab</a:t>
            </a:r>
            <a:r>
              <a:rPr lang="ar-EG" sz="2400" b="1" dirty="0">
                <a:solidFill>
                  <a:srgbClr val="006747"/>
                </a:solidFill>
                <a:latin typeface="Noto Serif SC Bold" pitchFamily="34" charset="0"/>
                <a:ea typeface="Noto Serif SC Bold" pitchFamily="34" charset="-122"/>
              </a:rPr>
              <a:t> </a:t>
            </a:r>
            <a:endParaRPr lang="en-US" sz="2400" b="1" dirty="0">
              <a:solidFill>
                <a:srgbClr val="006747"/>
              </a:solidFill>
              <a:latin typeface="Noto Serif SC Bold" pitchFamily="34" charset="0"/>
              <a:ea typeface="Noto Serif SC Bold" pitchFamily="34" charset="-122"/>
            </a:endParaRPr>
          </a:p>
        </p:txBody>
      </p:sp>
      <p:sp>
        <p:nvSpPr>
          <p:cNvPr id="4" name="Text 9">
            <a:extLst>
              <a:ext uri="{FF2B5EF4-FFF2-40B4-BE49-F238E27FC236}">
                <a16:creationId xmlns:a16="http://schemas.microsoft.com/office/drawing/2014/main" id="{B6D409CF-CECC-0E5F-F81D-D407FE56DCC4}"/>
              </a:ext>
            </a:extLst>
          </p:cNvPr>
          <p:cNvSpPr/>
          <p:nvPr/>
        </p:nvSpPr>
        <p:spPr>
          <a:xfrm>
            <a:off x="4846320" y="6399123"/>
            <a:ext cx="4937760" cy="617101"/>
          </a:xfrm>
          <a:prstGeom prst="rect">
            <a:avLst/>
          </a:prstGeom>
          <a:noFill/>
          <a:ln/>
        </p:spPr>
        <p:txBody>
          <a:bodyPr wrap="none" lIns="0" tIns="0" rIns="0" bIns="0" rtlCol="0" anchor="t"/>
          <a:lstStyle/>
          <a:p>
            <a:pPr marL="0" indent="0" algn="ctr">
              <a:lnSpc>
                <a:spcPts val="4850"/>
              </a:lnSpc>
              <a:buNone/>
            </a:pPr>
            <a:r>
              <a:rPr lang="en-US" sz="5000" b="1" dirty="0">
                <a:solidFill>
                  <a:srgbClr val="006747"/>
                </a:solidFill>
                <a:latin typeface="Noto Serif SC Bold" pitchFamily="34" charset="0"/>
                <a:ea typeface="Noto Serif SC Bold" pitchFamily="34" charset="-122"/>
                <a:cs typeface="Noto Serif SC Bold" pitchFamily="34" charset="-120"/>
              </a:rPr>
              <a:t>Thanks</a:t>
            </a:r>
            <a:endParaRPr lang="en-US" sz="5000" dirty="0"/>
          </a:p>
        </p:txBody>
      </p:sp>
      <p:pic>
        <p:nvPicPr>
          <p:cNvPr id="8" name="Picture 7">
            <a:extLst>
              <a:ext uri="{FF2B5EF4-FFF2-40B4-BE49-F238E27FC236}">
                <a16:creationId xmlns:a16="http://schemas.microsoft.com/office/drawing/2014/main" id="{74CC999B-8A76-1C15-83C4-458ED9D84231}"/>
              </a:ext>
            </a:extLst>
          </p:cNvPr>
          <p:cNvPicPr>
            <a:picLocks noChangeAspect="1"/>
          </p:cNvPicPr>
          <p:nvPr/>
        </p:nvPicPr>
        <p:blipFill>
          <a:blip r:embed="rId2"/>
          <a:stretch>
            <a:fillRect/>
          </a:stretch>
        </p:blipFill>
        <p:spPr>
          <a:xfrm>
            <a:off x="0" y="5617082"/>
            <a:ext cx="2533880" cy="2612518"/>
          </a:xfrm>
          <a:prstGeom prst="rect">
            <a:avLst/>
          </a:prstGeom>
        </p:spPr>
      </p:pic>
    </p:spTree>
    <p:extLst>
      <p:ext uri="{BB962C8B-B14F-4D97-AF65-F5344CB8AC3E}">
        <p14:creationId xmlns:p14="http://schemas.microsoft.com/office/powerpoint/2010/main" val="4196382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82F27C-9C9C-C452-1A78-2DDFE372DC3C}"/>
              </a:ext>
            </a:extLst>
          </p:cNvPr>
          <p:cNvPicPr>
            <a:picLocks noChangeAspect="1"/>
          </p:cNvPicPr>
          <p:nvPr/>
        </p:nvPicPr>
        <p:blipFill>
          <a:blip r:embed="rId2"/>
          <a:stretch>
            <a:fillRect/>
          </a:stretch>
        </p:blipFill>
        <p:spPr>
          <a:xfrm>
            <a:off x="5976650" y="2407405"/>
            <a:ext cx="2677099" cy="3414789"/>
          </a:xfrm>
          <a:prstGeom prst="rect">
            <a:avLst/>
          </a:prstGeom>
        </p:spPr>
      </p:pic>
    </p:spTree>
    <p:extLst>
      <p:ext uri="{BB962C8B-B14F-4D97-AF65-F5344CB8AC3E}">
        <p14:creationId xmlns:p14="http://schemas.microsoft.com/office/powerpoint/2010/main" val="1571911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864037" y="2753797"/>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6747"/>
                </a:solidFill>
                <a:latin typeface="Noto Serif SC Bold" pitchFamily="34" charset="0"/>
                <a:ea typeface="Noto Serif SC Bold" pitchFamily="34" charset="-122"/>
                <a:cs typeface="Noto Serif SC Bold" pitchFamily="34" charset="-120"/>
              </a:rPr>
              <a:t>Introduction</a:t>
            </a:r>
            <a:endParaRPr lang="en-US" sz="4850" dirty="0"/>
          </a:p>
        </p:txBody>
      </p:sp>
      <p:sp>
        <p:nvSpPr>
          <p:cNvPr id="4" name="Text 1"/>
          <p:cNvSpPr/>
          <p:nvPr/>
        </p:nvSpPr>
        <p:spPr>
          <a:xfrm>
            <a:off x="864037" y="3895606"/>
            <a:ext cx="7415927" cy="1580198"/>
          </a:xfrm>
          <a:prstGeom prst="rect">
            <a:avLst/>
          </a:prstGeom>
          <a:noFill/>
          <a:ln/>
        </p:spPr>
        <p:txBody>
          <a:bodyPr wrap="square" lIns="0" tIns="0" rIns="0" bIns="0" rtlCol="0" anchor="t"/>
          <a:lstStyle/>
          <a:p>
            <a:pPr marL="0" indent="0" algn="l">
              <a:lnSpc>
                <a:spcPts val="3100"/>
              </a:lnSpc>
              <a:buNone/>
            </a:pPr>
            <a:r>
              <a:rPr lang="en-US" sz="1900" dirty="0">
                <a:solidFill>
                  <a:srgbClr val="4B4A4A"/>
                </a:solidFill>
                <a:latin typeface="Geist" pitchFamily="34" charset="0"/>
                <a:ea typeface="Geist" pitchFamily="34" charset="-122"/>
                <a:cs typeface="Geist" pitchFamily="34" charset="-120"/>
              </a:rPr>
              <a:t>Forecasting sales volume is critical for efficient supply chain management and customer satisfaction. This project focused on predicting avocado sales volume based on historical sales data spanning several years and geographic regions.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39723" y="502682"/>
            <a:ext cx="7991832" cy="571143"/>
          </a:xfrm>
          <a:prstGeom prst="rect">
            <a:avLst/>
          </a:prstGeom>
          <a:noFill/>
          <a:ln/>
        </p:spPr>
        <p:txBody>
          <a:bodyPr wrap="non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Data Collection and Preprocessing</a:t>
            </a:r>
            <a:endParaRPr lang="en-US" sz="3550" dirty="0"/>
          </a:p>
        </p:txBody>
      </p:sp>
      <p:sp>
        <p:nvSpPr>
          <p:cNvPr id="3" name="Text 1"/>
          <p:cNvSpPr/>
          <p:nvPr/>
        </p:nvSpPr>
        <p:spPr>
          <a:xfrm>
            <a:off x="639723" y="1348026"/>
            <a:ext cx="3656052" cy="456962"/>
          </a:xfrm>
          <a:prstGeom prst="rect">
            <a:avLst/>
          </a:prstGeom>
          <a:noFill/>
          <a:ln/>
        </p:spPr>
        <p:txBody>
          <a:bodyPr wrap="none" lIns="0" tIns="0" rIns="0" bIns="0" rtlCol="0" anchor="t"/>
          <a:lstStyle/>
          <a:p>
            <a:pPr marL="0" indent="0" algn="l">
              <a:lnSpc>
                <a:spcPts val="3550"/>
              </a:lnSpc>
              <a:buNone/>
            </a:pPr>
            <a:r>
              <a:rPr lang="en-US" sz="2850" b="1" dirty="0">
                <a:solidFill>
                  <a:srgbClr val="006747"/>
                </a:solidFill>
                <a:latin typeface="Noto Serif SC Bold" pitchFamily="34" charset="0"/>
                <a:ea typeface="Noto Serif SC Bold" pitchFamily="34" charset="-122"/>
                <a:cs typeface="Noto Serif SC Bold" pitchFamily="34" charset="-120"/>
              </a:rPr>
              <a:t>Dataset Overview:</a:t>
            </a:r>
            <a:endParaRPr lang="en-US" sz="2850" dirty="0"/>
          </a:p>
        </p:txBody>
      </p:sp>
      <p:sp>
        <p:nvSpPr>
          <p:cNvPr id="4" name="Text 2"/>
          <p:cNvSpPr/>
          <p:nvPr/>
        </p:nvSpPr>
        <p:spPr>
          <a:xfrm>
            <a:off x="639723" y="2079188"/>
            <a:ext cx="13350954" cy="292418"/>
          </a:xfrm>
          <a:prstGeom prst="rect">
            <a:avLst/>
          </a:prstGeom>
          <a:noFill/>
          <a:ln/>
        </p:spPr>
        <p:txBody>
          <a:bodyPr wrap="none" lIns="0" tIns="0" rIns="0" bIns="0" rtlCol="0" anchor="t"/>
          <a:lstStyle/>
          <a:p>
            <a:pPr marL="0" indent="0" algn="l">
              <a:lnSpc>
                <a:spcPts val="2300"/>
              </a:lnSpc>
              <a:buNone/>
            </a:pPr>
            <a:r>
              <a:rPr lang="en-US" sz="1400" dirty="0">
                <a:solidFill>
                  <a:srgbClr val="4B4A4A"/>
                </a:solidFill>
                <a:latin typeface="Geist" pitchFamily="34" charset="0"/>
                <a:ea typeface="Geist" pitchFamily="34" charset="-122"/>
                <a:cs typeface="Geist" pitchFamily="34" charset="-120"/>
              </a:rPr>
              <a:t>The data consists of sales records with features such as:</a:t>
            </a:r>
            <a:endParaRPr lang="en-US" sz="1400" dirty="0"/>
          </a:p>
        </p:txBody>
      </p:sp>
      <p:sp>
        <p:nvSpPr>
          <p:cNvPr id="5" name="Text 3"/>
          <p:cNvSpPr/>
          <p:nvPr/>
        </p:nvSpPr>
        <p:spPr>
          <a:xfrm>
            <a:off x="639723" y="2577227"/>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date: Date of the sales record.</a:t>
            </a:r>
            <a:endParaRPr lang="en-US" sz="1400" dirty="0"/>
          </a:p>
        </p:txBody>
      </p:sp>
      <p:sp>
        <p:nvSpPr>
          <p:cNvPr id="6" name="Text 4"/>
          <p:cNvSpPr/>
          <p:nvPr/>
        </p:nvSpPr>
        <p:spPr>
          <a:xfrm>
            <a:off x="639723" y="2933581"/>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average_price: Average price of avocados on that date.</a:t>
            </a:r>
            <a:endParaRPr lang="en-US" sz="1400" dirty="0"/>
          </a:p>
        </p:txBody>
      </p:sp>
      <p:sp>
        <p:nvSpPr>
          <p:cNvPr id="7" name="Text 5"/>
          <p:cNvSpPr/>
          <p:nvPr/>
        </p:nvSpPr>
        <p:spPr>
          <a:xfrm>
            <a:off x="639723" y="3289935"/>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total_volume: Total volume sold.</a:t>
            </a:r>
            <a:endParaRPr lang="en-US" sz="1400" dirty="0"/>
          </a:p>
        </p:txBody>
      </p:sp>
      <p:sp>
        <p:nvSpPr>
          <p:cNvPr id="8" name="Text 6"/>
          <p:cNvSpPr/>
          <p:nvPr/>
        </p:nvSpPr>
        <p:spPr>
          <a:xfrm>
            <a:off x="639723" y="3646289"/>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Codes like 4046, 4225, 4770: Representing different avocado sizes/types.</a:t>
            </a:r>
            <a:endParaRPr lang="en-US" sz="1400" dirty="0"/>
          </a:p>
        </p:txBody>
      </p:sp>
      <p:sp>
        <p:nvSpPr>
          <p:cNvPr id="9" name="Text 7"/>
          <p:cNvSpPr/>
          <p:nvPr/>
        </p:nvSpPr>
        <p:spPr>
          <a:xfrm>
            <a:off x="639723" y="4002643"/>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total_bags, small_bags, large_bags, xlarge_bags: Quantities of bags sold.</a:t>
            </a:r>
            <a:endParaRPr lang="en-US" sz="1400" dirty="0"/>
          </a:p>
        </p:txBody>
      </p:sp>
      <p:sp>
        <p:nvSpPr>
          <p:cNvPr id="10" name="Text 8"/>
          <p:cNvSpPr/>
          <p:nvPr/>
        </p:nvSpPr>
        <p:spPr>
          <a:xfrm>
            <a:off x="639723" y="4358997"/>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type: Avocado type (conventional or organic).</a:t>
            </a:r>
            <a:endParaRPr lang="en-US" sz="1400" dirty="0"/>
          </a:p>
        </p:txBody>
      </p:sp>
      <p:sp>
        <p:nvSpPr>
          <p:cNvPr id="11" name="Text 9"/>
          <p:cNvSpPr/>
          <p:nvPr/>
        </p:nvSpPr>
        <p:spPr>
          <a:xfrm>
            <a:off x="639723" y="4715351"/>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year: Sales year.</a:t>
            </a:r>
            <a:endParaRPr lang="en-US" sz="1400" dirty="0"/>
          </a:p>
        </p:txBody>
      </p:sp>
      <p:sp>
        <p:nvSpPr>
          <p:cNvPr id="12" name="Text 10"/>
          <p:cNvSpPr/>
          <p:nvPr/>
        </p:nvSpPr>
        <p:spPr>
          <a:xfrm>
            <a:off x="639723" y="5071705"/>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geography: Region of sales.</a:t>
            </a:r>
            <a:endParaRPr lang="en-US" sz="1400" dirty="0"/>
          </a:p>
        </p:txBody>
      </p:sp>
      <p:sp>
        <p:nvSpPr>
          <p:cNvPr id="13" name="Text 11"/>
          <p:cNvSpPr/>
          <p:nvPr/>
        </p:nvSpPr>
        <p:spPr>
          <a:xfrm>
            <a:off x="639723" y="5638324"/>
            <a:ext cx="3855958" cy="456962"/>
          </a:xfrm>
          <a:prstGeom prst="rect">
            <a:avLst/>
          </a:prstGeom>
          <a:noFill/>
          <a:ln/>
        </p:spPr>
        <p:txBody>
          <a:bodyPr wrap="none" lIns="0" tIns="0" rIns="0" bIns="0" rtlCol="0" anchor="t"/>
          <a:lstStyle/>
          <a:p>
            <a:pPr marL="0" indent="0" algn="l">
              <a:lnSpc>
                <a:spcPts val="3550"/>
              </a:lnSpc>
              <a:buNone/>
            </a:pPr>
            <a:r>
              <a:rPr lang="en-US" sz="2850" b="1" dirty="0">
                <a:solidFill>
                  <a:srgbClr val="006747"/>
                </a:solidFill>
                <a:latin typeface="Noto Serif SC Bold" pitchFamily="34" charset="0"/>
                <a:ea typeface="Noto Serif SC Bold" pitchFamily="34" charset="-122"/>
                <a:cs typeface="Noto Serif SC Bold" pitchFamily="34" charset="-120"/>
              </a:rPr>
              <a:t>Preprocessing Steps:</a:t>
            </a:r>
            <a:endParaRPr lang="en-US" sz="2850" dirty="0"/>
          </a:p>
        </p:txBody>
      </p:sp>
      <p:sp>
        <p:nvSpPr>
          <p:cNvPr id="14" name="Text 12"/>
          <p:cNvSpPr/>
          <p:nvPr/>
        </p:nvSpPr>
        <p:spPr>
          <a:xfrm>
            <a:off x="639723" y="6369487"/>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Handling missing values using interpolation.</a:t>
            </a:r>
            <a:endParaRPr lang="en-US" sz="1400" dirty="0"/>
          </a:p>
        </p:txBody>
      </p:sp>
      <p:sp>
        <p:nvSpPr>
          <p:cNvPr id="15" name="Text 13"/>
          <p:cNvSpPr/>
          <p:nvPr/>
        </p:nvSpPr>
        <p:spPr>
          <a:xfrm>
            <a:off x="639723" y="6725841"/>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Encoding categorical features (type, geography) using one-hot encoding.</a:t>
            </a:r>
            <a:endParaRPr lang="en-US" sz="1400" dirty="0"/>
          </a:p>
        </p:txBody>
      </p:sp>
      <p:sp>
        <p:nvSpPr>
          <p:cNvPr id="16" name="Text 14"/>
          <p:cNvSpPr/>
          <p:nvPr/>
        </p:nvSpPr>
        <p:spPr>
          <a:xfrm>
            <a:off x="639723" y="7082195"/>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Feature engineering including extracting seasonal indicators from the date.</a:t>
            </a:r>
            <a:endParaRPr lang="en-US" sz="1400" dirty="0"/>
          </a:p>
        </p:txBody>
      </p:sp>
      <p:sp>
        <p:nvSpPr>
          <p:cNvPr id="17" name="Text 15"/>
          <p:cNvSpPr/>
          <p:nvPr/>
        </p:nvSpPr>
        <p:spPr>
          <a:xfrm>
            <a:off x="639723" y="7438549"/>
            <a:ext cx="13350954" cy="292418"/>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4B4A4A"/>
                </a:solidFill>
                <a:latin typeface="Geist" pitchFamily="34" charset="0"/>
                <a:ea typeface="Geist" pitchFamily="34" charset="-122"/>
                <a:cs typeface="Geist" pitchFamily="34" charset="-120"/>
              </a:rPr>
              <a:t>Normalizing numerical data to ensure scale uniformity.</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8314" y="633770"/>
            <a:ext cx="9318069" cy="712827"/>
          </a:xfrm>
          <a:prstGeom prst="rect">
            <a:avLst/>
          </a:prstGeom>
          <a:noFill/>
          <a:ln/>
        </p:spPr>
        <p:txBody>
          <a:bodyPr wrap="none" lIns="0" tIns="0" rIns="0" bIns="0" rtlCol="0" anchor="t"/>
          <a:lstStyle/>
          <a:p>
            <a:pPr marL="0" indent="0" algn="l">
              <a:lnSpc>
                <a:spcPts val="5600"/>
              </a:lnSpc>
              <a:buNone/>
            </a:pPr>
            <a:r>
              <a:rPr lang="en-US" sz="4450" b="1" dirty="0">
                <a:solidFill>
                  <a:srgbClr val="006747"/>
                </a:solidFill>
                <a:latin typeface="Noto Serif SC Bold" pitchFamily="34" charset="0"/>
                <a:ea typeface="Noto Serif SC Bold" pitchFamily="34" charset="-122"/>
                <a:cs typeface="Noto Serif SC Bold" pitchFamily="34" charset="-120"/>
              </a:rPr>
              <a:t>Exploratory Data Analysis (EDA)</a:t>
            </a:r>
            <a:endParaRPr lang="en-US" sz="4450" dirty="0"/>
          </a:p>
        </p:txBody>
      </p:sp>
      <p:sp>
        <p:nvSpPr>
          <p:cNvPr id="3" name="Text 1"/>
          <p:cNvSpPr/>
          <p:nvPr/>
        </p:nvSpPr>
        <p:spPr>
          <a:xfrm>
            <a:off x="798314" y="1802725"/>
            <a:ext cx="13033772" cy="364927"/>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Key insights identified:</a:t>
            </a:r>
            <a:endParaRPr lang="en-US" sz="1750" dirty="0"/>
          </a:p>
        </p:txBody>
      </p:sp>
      <p:sp>
        <p:nvSpPr>
          <p:cNvPr id="4" name="Text 2"/>
          <p:cNvSpPr/>
          <p:nvPr/>
        </p:nvSpPr>
        <p:spPr>
          <a:xfrm>
            <a:off x="798314" y="2424232"/>
            <a:ext cx="13033772" cy="364927"/>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Seasonal peaks in sales during holidays.</a:t>
            </a:r>
            <a:endParaRPr lang="en-US" sz="1750" dirty="0"/>
          </a:p>
        </p:txBody>
      </p:sp>
      <p:sp>
        <p:nvSpPr>
          <p:cNvPr id="5" name="Text 3"/>
          <p:cNvSpPr/>
          <p:nvPr/>
        </p:nvSpPr>
        <p:spPr>
          <a:xfrm>
            <a:off x="798314" y="2868930"/>
            <a:ext cx="13033772" cy="364927"/>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Variations in sales volume across regions and avocado types.</a:t>
            </a:r>
            <a:endParaRPr lang="en-US" sz="1750" dirty="0"/>
          </a:p>
        </p:txBody>
      </p:sp>
      <p:sp>
        <p:nvSpPr>
          <p:cNvPr id="6" name="Text 4"/>
          <p:cNvSpPr/>
          <p:nvPr/>
        </p:nvSpPr>
        <p:spPr>
          <a:xfrm>
            <a:off x="798314" y="3313628"/>
            <a:ext cx="13033772" cy="364927"/>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Correlations between price and sales volume trends.</a:t>
            </a:r>
            <a:endParaRPr lang="en-US" sz="1750" dirty="0"/>
          </a:p>
        </p:txBody>
      </p:sp>
      <p:sp>
        <p:nvSpPr>
          <p:cNvPr id="7" name="Text 5"/>
          <p:cNvSpPr/>
          <p:nvPr/>
        </p:nvSpPr>
        <p:spPr>
          <a:xfrm>
            <a:off x="798314" y="3935135"/>
            <a:ext cx="13033772" cy="364927"/>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Visual aids such as time series plots and correlation heatmaps were used to visualize these trends.</a:t>
            </a:r>
            <a:endParaRPr lang="en-US" sz="1750" dirty="0"/>
          </a:p>
        </p:txBody>
      </p:sp>
      <p:pic>
        <p:nvPicPr>
          <p:cNvPr id="8" name="Image 0" descr="preencoded.png"/>
          <p:cNvPicPr>
            <a:picLocks noChangeAspect="1"/>
          </p:cNvPicPr>
          <p:nvPr/>
        </p:nvPicPr>
        <p:blipFill>
          <a:blip r:embed="rId3"/>
          <a:stretch>
            <a:fillRect/>
          </a:stretch>
        </p:blipFill>
        <p:spPr>
          <a:xfrm>
            <a:off x="798314" y="4556641"/>
            <a:ext cx="3187184" cy="1969770"/>
          </a:xfrm>
          <a:prstGeom prst="rect">
            <a:avLst/>
          </a:prstGeom>
        </p:spPr>
      </p:pic>
      <p:sp>
        <p:nvSpPr>
          <p:cNvPr id="9" name="Text 6"/>
          <p:cNvSpPr/>
          <p:nvPr/>
        </p:nvSpPr>
        <p:spPr>
          <a:xfrm>
            <a:off x="4270534" y="4556641"/>
            <a:ext cx="2902148" cy="712708"/>
          </a:xfrm>
          <a:prstGeom prst="rect">
            <a:avLst/>
          </a:prstGeom>
          <a:noFill/>
          <a:ln/>
        </p:spPr>
        <p:txBody>
          <a:bodyPr wrap="square" lIns="0" tIns="0" rIns="0" bIns="0" rtlCol="0" anchor="t"/>
          <a:lstStyle/>
          <a:p>
            <a:pPr marL="0" indent="0" algn="l">
              <a:lnSpc>
                <a:spcPts val="2800"/>
              </a:lnSpc>
              <a:buNone/>
            </a:pPr>
            <a:r>
              <a:rPr lang="en-US" sz="2200" b="1" dirty="0">
                <a:solidFill>
                  <a:srgbClr val="4B4A4A"/>
                </a:solidFill>
                <a:latin typeface="Noto Serif SC Bold" pitchFamily="34" charset="0"/>
                <a:ea typeface="Noto Serif SC Bold" pitchFamily="34" charset="-122"/>
                <a:cs typeface="Noto Serif SC Bold" pitchFamily="34" charset="-120"/>
              </a:rPr>
              <a:t>Seasonal Sales Patterns</a:t>
            </a:r>
            <a:endParaRPr lang="en-US" sz="2200" dirty="0"/>
          </a:p>
        </p:txBody>
      </p:sp>
      <p:sp>
        <p:nvSpPr>
          <p:cNvPr id="10" name="Text 7"/>
          <p:cNvSpPr/>
          <p:nvPr/>
        </p:nvSpPr>
        <p:spPr>
          <a:xfrm>
            <a:off x="4270534" y="5406152"/>
            <a:ext cx="2902148" cy="2189559"/>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Time series analysis revealed distinct seasonal patterns in avocado sales, with notable peaks during holiday periods throughout the year.</a:t>
            </a:r>
            <a:endParaRPr lang="en-US" sz="1750" dirty="0"/>
          </a:p>
        </p:txBody>
      </p:sp>
      <p:pic>
        <p:nvPicPr>
          <p:cNvPr id="11" name="Image 1" descr="preencoded.png"/>
          <p:cNvPicPr>
            <a:picLocks noChangeAspect="1"/>
          </p:cNvPicPr>
          <p:nvPr/>
        </p:nvPicPr>
        <p:blipFill>
          <a:blip r:embed="rId4"/>
          <a:stretch>
            <a:fillRect/>
          </a:stretch>
        </p:blipFill>
        <p:spPr>
          <a:xfrm>
            <a:off x="7457718" y="4556641"/>
            <a:ext cx="3187184" cy="1969770"/>
          </a:xfrm>
          <a:prstGeom prst="rect">
            <a:avLst/>
          </a:prstGeom>
        </p:spPr>
      </p:pic>
      <p:sp>
        <p:nvSpPr>
          <p:cNvPr id="12" name="Text 8"/>
          <p:cNvSpPr/>
          <p:nvPr/>
        </p:nvSpPr>
        <p:spPr>
          <a:xfrm>
            <a:off x="10929938" y="4556641"/>
            <a:ext cx="2902148" cy="712708"/>
          </a:xfrm>
          <a:prstGeom prst="rect">
            <a:avLst/>
          </a:prstGeom>
          <a:noFill/>
          <a:ln/>
        </p:spPr>
        <p:txBody>
          <a:bodyPr wrap="square" lIns="0" tIns="0" rIns="0" bIns="0" rtlCol="0" anchor="t"/>
          <a:lstStyle/>
          <a:p>
            <a:pPr marL="0" indent="0" algn="l">
              <a:lnSpc>
                <a:spcPts val="2800"/>
              </a:lnSpc>
              <a:buNone/>
            </a:pPr>
            <a:r>
              <a:rPr lang="en-US" sz="2200" b="1" dirty="0">
                <a:solidFill>
                  <a:srgbClr val="4B4A4A"/>
                </a:solidFill>
                <a:latin typeface="Noto Serif SC Bold" pitchFamily="34" charset="0"/>
                <a:ea typeface="Noto Serif SC Bold" pitchFamily="34" charset="-122"/>
                <a:cs typeface="Noto Serif SC Bold" pitchFamily="34" charset="-120"/>
              </a:rPr>
              <a:t>Feature Correlations</a:t>
            </a:r>
            <a:endParaRPr lang="en-US" sz="2200" dirty="0"/>
          </a:p>
        </p:txBody>
      </p:sp>
      <p:sp>
        <p:nvSpPr>
          <p:cNvPr id="13" name="Text 9"/>
          <p:cNvSpPr/>
          <p:nvPr/>
        </p:nvSpPr>
        <p:spPr>
          <a:xfrm>
            <a:off x="10929938" y="5406152"/>
            <a:ext cx="2902148" cy="2189559"/>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Correlation analysis between different variables helped identify key relationships, particularly between price fluctuations and sales volume.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929283"/>
            <a:ext cx="10640377" cy="771525"/>
          </a:xfrm>
          <a:prstGeom prst="rect">
            <a:avLst/>
          </a:prstGeom>
          <a:noFill/>
          <a:ln/>
        </p:spPr>
        <p:txBody>
          <a:bodyPr wrap="none" lIns="0" tIns="0" rIns="0" bIns="0" rtlCol="0" anchor="t"/>
          <a:lstStyle/>
          <a:p>
            <a:pPr marL="0" indent="0" algn="l">
              <a:lnSpc>
                <a:spcPts val="6050"/>
              </a:lnSpc>
              <a:buNone/>
            </a:pPr>
            <a:r>
              <a:rPr lang="en-US" sz="4850" b="1" dirty="0">
                <a:solidFill>
                  <a:srgbClr val="006747"/>
                </a:solidFill>
                <a:latin typeface="Noto Serif SC Bold" pitchFamily="34" charset="0"/>
                <a:ea typeface="Noto Serif SC Bold" pitchFamily="34" charset="-122"/>
                <a:cs typeface="Noto Serif SC Bold" pitchFamily="34" charset="-120"/>
              </a:rPr>
              <a:t>Model Selection and Optimization</a:t>
            </a:r>
            <a:endParaRPr lang="en-US" sz="4850" dirty="0"/>
          </a:p>
        </p:txBody>
      </p:sp>
      <p:sp>
        <p:nvSpPr>
          <p:cNvPr id="3" name="Text 1"/>
          <p:cNvSpPr/>
          <p:nvPr/>
        </p:nvSpPr>
        <p:spPr>
          <a:xfrm>
            <a:off x="864037" y="2194560"/>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4B4A4A"/>
                </a:solidFill>
                <a:latin typeface="Geist" pitchFamily="34" charset="0"/>
                <a:ea typeface="Geist" pitchFamily="34" charset="-122"/>
                <a:cs typeface="Geist" pitchFamily="34" charset="-120"/>
              </a:rPr>
              <a:t>Two main models were tested:</a:t>
            </a:r>
            <a:endParaRPr lang="en-US" sz="1900" dirty="0"/>
          </a:p>
        </p:txBody>
      </p:sp>
      <p:sp>
        <p:nvSpPr>
          <p:cNvPr id="4" name="Shape 2"/>
          <p:cNvSpPr/>
          <p:nvPr/>
        </p:nvSpPr>
        <p:spPr>
          <a:xfrm>
            <a:off x="864037" y="2867263"/>
            <a:ext cx="555427" cy="555427"/>
          </a:xfrm>
          <a:prstGeom prst="roundRect">
            <a:avLst>
              <a:gd name="adj" fmla="val 40005"/>
            </a:avLst>
          </a:prstGeom>
          <a:solidFill>
            <a:srgbClr val="D1EFE4"/>
          </a:solidFill>
          <a:ln w="15240">
            <a:solidFill>
              <a:srgbClr val="B7D5CA"/>
            </a:solidFill>
            <a:prstDash val="solid"/>
          </a:ln>
        </p:spPr>
        <p:txBody>
          <a:bodyPr/>
          <a:lstStyle/>
          <a:p>
            <a:endParaRPr lang="en-GB"/>
          </a:p>
        </p:txBody>
      </p:sp>
      <p:pic>
        <p:nvPicPr>
          <p:cNvPr id="5" name="Image 0" descr="preencoded.png"/>
          <p:cNvPicPr>
            <a:picLocks noChangeAspect="1"/>
          </p:cNvPicPr>
          <p:nvPr/>
        </p:nvPicPr>
        <p:blipFill>
          <a:blip r:embed="rId3"/>
          <a:stretch>
            <a:fillRect/>
          </a:stretch>
        </p:blipFill>
        <p:spPr>
          <a:xfrm>
            <a:off x="956548" y="2913459"/>
            <a:ext cx="370284" cy="462915"/>
          </a:xfrm>
          <a:prstGeom prst="rect">
            <a:avLst/>
          </a:prstGeom>
        </p:spPr>
      </p:pic>
      <p:sp>
        <p:nvSpPr>
          <p:cNvPr id="6" name="Text 3"/>
          <p:cNvSpPr/>
          <p:nvPr/>
        </p:nvSpPr>
        <p:spPr>
          <a:xfrm>
            <a:off x="1666280" y="2952036"/>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B4A4A"/>
                </a:solidFill>
                <a:latin typeface="Noto Serif SC Bold" pitchFamily="34" charset="0"/>
                <a:ea typeface="Noto Serif SC Bold" pitchFamily="34" charset="-122"/>
                <a:cs typeface="Noto Serif SC Bold" pitchFamily="34" charset="-120"/>
              </a:rPr>
              <a:t>XGBoost</a:t>
            </a:r>
            <a:endParaRPr lang="en-US" sz="2400" dirty="0"/>
          </a:p>
        </p:txBody>
      </p:sp>
      <p:sp>
        <p:nvSpPr>
          <p:cNvPr id="7" name="Text 4"/>
          <p:cNvSpPr/>
          <p:nvPr/>
        </p:nvSpPr>
        <p:spPr>
          <a:xfrm>
            <a:off x="1666280" y="3485912"/>
            <a:ext cx="5494615" cy="1185148"/>
          </a:xfrm>
          <a:prstGeom prst="rect">
            <a:avLst/>
          </a:prstGeom>
          <a:noFill/>
          <a:ln/>
        </p:spPr>
        <p:txBody>
          <a:bodyPr wrap="square" lIns="0" tIns="0" rIns="0" bIns="0" rtlCol="0" anchor="t"/>
          <a:lstStyle/>
          <a:p>
            <a:pPr marL="0" indent="0" algn="l">
              <a:lnSpc>
                <a:spcPts val="3100"/>
              </a:lnSpc>
              <a:buNone/>
            </a:pPr>
            <a:r>
              <a:rPr lang="en-US" sz="1900" dirty="0">
                <a:solidFill>
                  <a:srgbClr val="4B4A4A"/>
                </a:solidFill>
                <a:latin typeface="Geist" pitchFamily="34" charset="0"/>
                <a:ea typeface="Geist" pitchFamily="34" charset="-122"/>
                <a:cs typeface="Geist" pitchFamily="34" charset="-120"/>
              </a:rPr>
              <a:t>A powerful gradient boosting model, with hyperparameters optimized via Particle Swarm Optimization (PSO).</a:t>
            </a:r>
            <a:endParaRPr lang="en-US" sz="1900" dirty="0"/>
          </a:p>
        </p:txBody>
      </p:sp>
      <p:sp>
        <p:nvSpPr>
          <p:cNvPr id="8" name="Shape 5"/>
          <p:cNvSpPr/>
          <p:nvPr/>
        </p:nvSpPr>
        <p:spPr>
          <a:xfrm>
            <a:off x="7469505" y="2867263"/>
            <a:ext cx="555427" cy="555427"/>
          </a:xfrm>
          <a:prstGeom prst="roundRect">
            <a:avLst>
              <a:gd name="adj" fmla="val 40005"/>
            </a:avLst>
          </a:prstGeom>
          <a:solidFill>
            <a:srgbClr val="D1EFE4"/>
          </a:solidFill>
          <a:ln w="15240">
            <a:solidFill>
              <a:srgbClr val="B7D5CA"/>
            </a:solidFill>
            <a:prstDash val="solid"/>
          </a:ln>
        </p:spPr>
        <p:txBody>
          <a:bodyPr/>
          <a:lstStyle/>
          <a:p>
            <a:endParaRPr lang="en-GB"/>
          </a:p>
        </p:txBody>
      </p:sp>
      <p:pic>
        <p:nvPicPr>
          <p:cNvPr id="9" name="Image 1" descr="preencoded.png"/>
          <p:cNvPicPr>
            <a:picLocks noChangeAspect="1"/>
          </p:cNvPicPr>
          <p:nvPr/>
        </p:nvPicPr>
        <p:blipFill>
          <a:blip r:embed="rId4"/>
          <a:stretch>
            <a:fillRect/>
          </a:stretch>
        </p:blipFill>
        <p:spPr>
          <a:xfrm>
            <a:off x="7562017" y="2913459"/>
            <a:ext cx="370284" cy="462915"/>
          </a:xfrm>
          <a:prstGeom prst="rect">
            <a:avLst/>
          </a:prstGeom>
        </p:spPr>
      </p:pic>
      <p:sp>
        <p:nvSpPr>
          <p:cNvPr id="10" name="Text 6"/>
          <p:cNvSpPr/>
          <p:nvPr/>
        </p:nvSpPr>
        <p:spPr>
          <a:xfrm>
            <a:off x="8271748" y="2952036"/>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B4A4A"/>
                </a:solidFill>
                <a:latin typeface="Noto Serif SC Bold" pitchFamily="34" charset="0"/>
                <a:ea typeface="Noto Serif SC Bold" pitchFamily="34" charset="-122"/>
                <a:cs typeface="Noto Serif SC Bold" pitchFamily="34" charset="-120"/>
              </a:rPr>
              <a:t>LSTM</a:t>
            </a:r>
            <a:endParaRPr lang="en-US" sz="2400" dirty="0"/>
          </a:p>
        </p:txBody>
      </p:sp>
      <p:sp>
        <p:nvSpPr>
          <p:cNvPr id="11" name="Text 7"/>
          <p:cNvSpPr/>
          <p:nvPr/>
        </p:nvSpPr>
        <p:spPr>
          <a:xfrm>
            <a:off x="8271748" y="3485912"/>
            <a:ext cx="5494615" cy="1185148"/>
          </a:xfrm>
          <a:prstGeom prst="rect">
            <a:avLst/>
          </a:prstGeom>
          <a:noFill/>
          <a:ln/>
        </p:spPr>
        <p:txBody>
          <a:bodyPr wrap="square" lIns="0" tIns="0" rIns="0" bIns="0" rtlCol="0" anchor="t"/>
          <a:lstStyle/>
          <a:p>
            <a:pPr marL="0" indent="0" algn="l">
              <a:lnSpc>
                <a:spcPts val="3100"/>
              </a:lnSpc>
              <a:buNone/>
            </a:pPr>
            <a:r>
              <a:rPr lang="en-US" sz="1900" dirty="0">
                <a:solidFill>
                  <a:srgbClr val="4B4A4A"/>
                </a:solidFill>
                <a:latin typeface="Geist" pitchFamily="34" charset="0"/>
                <a:ea typeface="Geist" pitchFamily="34" charset="-122"/>
                <a:cs typeface="Geist" pitchFamily="34" charset="-120"/>
              </a:rPr>
              <a:t>Long Short-Term Memory neural network, effective for capturing sequential dependencies in time-series data.</a:t>
            </a:r>
            <a:endParaRPr lang="en-US" sz="1900" dirty="0"/>
          </a:p>
        </p:txBody>
      </p:sp>
      <p:sp>
        <p:nvSpPr>
          <p:cNvPr id="12" name="Text 8"/>
          <p:cNvSpPr/>
          <p:nvPr/>
        </p:nvSpPr>
        <p:spPr>
          <a:xfrm>
            <a:off x="864037" y="5041344"/>
            <a:ext cx="6488430" cy="617101"/>
          </a:xfrm>
          <a:prstGeom prst="rect">
            <a:avLst/>
          </a:prstGeom>
          <a:noFill/>
          <a:ln/>
        </p:spPr>
        <p:txBody>
          <a:bodyPr wrap="none" lIns="0" tIns="0" rIns="0" bIns="0" rtlCol="0" anchor="t"/>
          <a:lstStyle/>
          <a:p>
            <a:pPr marL="0" indent="0" algn="l">
              <a:lnSpc>
                <a:spcPts val="4850"/>
              </a:lnSpc>
              <a:buNone/>
            </a:pPr>
            <a:r>
              <a:rPr lang="en-US" sz="3850" b="1" dirty="0">
                <a:solidFill>
                  <a:srgbClr val="006747"/>
                </a:solidFill>
                <a:latin typeface="Noto Serif SC Bold" pitchFamily="34" charset="0"/>
                <a:ea typeface="Noto Serif SC Bold" pitchFamily="34" charset="-122"/>
                <a:cs typeface="Noto Serif SC Bold" pitchFamily="34" charset="-120"/>
              </a:rPr>
              <a:t>PSO Optimization Details:</a:t>
            </a:r>
            <a:endParaRPr lang="en-US" sz="3850" dirty="0"/>
          </a:p>
        </p:txBody>
      </p:sp>
      <p:sp>
        <p:nvSpPr>
          <p:cNvPr id="13" name="Text 9"/>
          <p:cNvSpPr/>
          <p:nvPr/>
        </p:nvSpPr>
        <p:spPr>
          <a:xfrm>
            <a:off x="864037" y="6028730"/>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Tuned parameters: number of estimators, max depth, learning rate, and subsample ratio.</a:t>
            </a:r>
            <a:endParaRPr lang="en-US" sz="1900" dirty="0"/>
          </a:p>
        </p:txBody>
      </p:sp>
      <p:sp>
        <p:nvSpPr>
          <p:cNvPr id="14" name="Text 10"/>
          <p:cNvSpPr/>
          <p:nvPr/>
        </p:nvSpPr>
        <p:spPr>
          <a:xfrm>
            <a:off x="864037" y="6510099"/>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B4A4A"/>
                </a:solidFill>
                <a:latin typeface="Geist" pitchFamily="34" charset="0"/>
                <a:ea typeface="Geist" pitchFamily="34" charset="-122"/>
                <a:cs typeface="Geist" pitchFamily="34" charset="-120"/>
              </a:rPr>
              <a:t>The optimization process iterated through multiple candidate solutions to find the best hyperparameters, which were saved and reused for efficient model training.</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3776" y="537210"/>
            <a:ext cx="8534281" cy="610553"/>
          </a:xfrm>
          <a:prstGeom prst="rect">
            <a:avLst/>
          </a:prstGeom>
          <a:noFill/>
          <a:ln/>
        </p:spPr>
        <p:txBody>
          <a:bodyPr wrap="none" lIns="0" tIns="0" rIns="0" bIns="0" rtlCol="0" anchor="t"/>
          <a:lstStyle/>
          <a:p>
            <a:pPr marL="0" indent="0" algn="l">
              <a:lnSpc>
                <a:spcPts val="4800"/>
              </a:lnSpc>
              <a:buNone/>
            </a:pPr>
            <a:r>
              <a:rPr lang="en-US" sz="3800" b="1" dirty="0">
                <a:solidFill>
                  <a:srgbClr val="006747"/>
                </a:solidFill>
                <a:latin typeface="Noto Serif SC Bold" pitchFamily="34" charset="0"/>
                <a:ea typeface="Noto Serif SC Bold" pitchFamily="34" charset="-122"/>
                <a:cs typeface="Noto Serif SC Bold" pitchFamily="34" charset="-120"/>
              </a:rPr>
              <a:t>Experiment Tracking with MLflow</a:t>
            </a:r>
            <a:endParaRPr lang="en-US" sz="3800" dirty="0"/>
          </a:p>
        </p:txBody>
      </p:sp>
      <p:sp>
        <p:nvSpPr>
          <p:cNvPr id="3" name="Text 1"/>
          <p:cNvSpPr/>
          <p:nvPr/>
        </p:nvSpPr>
        <p:spPr>
          <a:xfrm>
            <a:off x="683776" y="1538526"/>
            <a:ext cx="13262848" cy="312539"/>
          </a:xfrm>
          <a:prstGeom prst="rect">
            <a:avLst/>
          </a:prstGeom>
          <a:noFill/>
          <a:ln/>
        </p:spPr>
        <p:txBody>
          <a:bodyPr wrap="none" lIns="0" tIns="0" rIns="0" bIns="0" rtlCol="0" anchor="t"/>
          <a:lstStyle/>
          <a:p>
            <a:pPr marL="0" indent="0" algn="l">
              <a:lnSpc>
                <a:spcPts val="2450"/>
              </a:lnSpc>
              <a:buNone/>
            </a:pPr>
            <a:r>
              <a:rPr lang="en-US" sz="1500" dirty="0">
                <a:solidFill>
                  <a:srgbClr val="4B4A4A"/>
                </a:solidFill>
                <a:latin typeface="Geist" pitchFamily="34" charset="0"/>
                <a:ea typeface="Geist" pitchFamily="34" charset="-122"/>
                <a:cs typeface="Geist" pitchFamily="34" charset="-120"/>
              </a:rPr>
              <a:t>MLflow was used for:</a:t>
            </a:r>
            <a:endParaRPr lang="en-US" sz="1500" dirty="0"/>
          </a:p>
        </p:txBody>
      </p:sp>
      <p:sp>
        <p:nvSpPr>
          <p:cNvPr id="4" name="Text 2"/>
          <p:cNvSpPr/>
          <p:nvPr/>
        </p:nvSpPr>
        <p:spPr>
          <a:xfrm>
            <a:off x="683776" y="2070854"/>
            <a:ext cx="13262848" cy="312539"/>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B4A4A"/>
                </a:solidFill>
                <a:latin typeface="Geist" pitchFamily="34" charset="0"/>
                <a:ea typeface="Geist" pitchFamily="34" charset="-122"/>
                <a:cs typeface="Geist" pitchFamily="34" charset="-120"/>
              </a:rPr>
              <a:t>Logging hyperparameters and model versions.</a:t>
            </a:r>
            <a:endParaRPr lang="en-US" sz="1500" dirty="0"/>
          </a:p>
        </p:txBody>
      </p:sp>
      <p:sp>
        <p:nvSpPr>
          <p:cNvPr id="5" name="Text 3"/>
          <p:cNvSpPr/>
          <p:nvPr/>
        </p:nvSpPr>
        <p:spPr>
          <a:xfrm>
            <a:off x="683776" y="2451735"/>
            <a:ext cx="13262848" cy="312539"/>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B4A4A"/>
                </a:solidFill>
                <a:latin typeface="Geist" pitchFamily="34" charset="0"/>
                <a:ea typeface="Geist" pitchFamily="34" charset="-122"/>
                <a:cs typeface="Geist" pitchFamily="34" charset="-120"/>
              </a:rPr>
              <a:t>Tracking evaluation metrics (MSE, MAE, R²).</a:t>
            </a:r>
            <a:endParaRPr lang="en-US" sz="1500" dirty="0"/>
          </a:p>
        </p:txBody>
      </p:sp>
      <p:sp>
        <p:nvSpPr>
          <p:cNvPr id="6" name="Text 4"/>
          <p:cNvSpPr/>
          <p:nvPr/>
        </p:nvSpPr>
        <p:spPr>
          <a:xfrm>
            <a:off x="683776" y="2832616"/>
            <a:ext cx="13262848" cy="312539"/>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B4A4A"/>
                </a:solidFill>
                <a:latin typeface="Geist" pitchFamily="34" charset="0"/>
                <a:ea typeface="Geist" pitchFamily="34" charset="-122"/>
                <a:cs typeface="Geist" pitchFamily="34" charset="-120"/>
              </a:rPr>
              <a:t>Storing artifacts like trained models and evaluation plots. This ensured reproducibility and easy comparison of experiments.</a:t>
            </a:r>
            <a:endParaRPr lang="en-US" sz="1500" dirty="0"/>
          </a:p>
        </p:txBody>
      </p:sp>
      <p:pic>
        <p:nvPicPr>
          <p:cNvPr id="7" name="Image 0" descr="preencoded.png"/>
          <p:cNvPicPr>
            <a:picLocks noChangeAspect="1"/>
          </p:cNvPicPr>
          <p:nvPr/>
        </p:nvPicPr>
        <p:blipFill>
          <a:blip r:embed="rId3"/>
          <a:stretch>
            <a:fillRect/>
          </a:stretch>
        </p:blipFill>
        <p:spPr>
          <a:xfrm>
            <a:off x="683776" y="3584734"/>
            <a:ext cx="6393061" cy="4374118"/>
          </a:xfrm>
          <a:prstGeom prst="rect">
            <a:avLst/>
          </a:prstGeom>
        </p:spPr>
      </p:pic>
      <p:sp>
        <p:nvSpPr>
          <p:cNvPr id="8" name="Text 5"/>
          <p:cNvSpPr/>
          <p:nvPr/>
        </p:nvSpPr>
        <p:spPr>
          <a:xfrm>
            <a:off x="7561183" y="3560326"/>
            <a:ext cx="2442329" cy="305157"/>
          </a:xfrm>
          <a:prstGeom prst="rect">
            <a:avLst/>
          </a:prstGeom>
          <a:noFill/>
          <a:ln/>
        </p:spPr>
        <p:txBody>
          <a:bodyPr wrap="none" lIns="0" tIns="0" rIns="0" bIns="0" rtlCol="0" anchor="t"/>
          <a:lstStyle/>
          <a:p>
            <a:pPr marL="0" indent="0" algn="l">
              <a:lnSpc>
                <a:spcPts val="2400"/>
              </a:lnSpc>
              <a:buNone/>
            </a:pPr>
            <a:r>
              <a:rPr lang="en-US" sz="1900" b="1" dirty="0">
                <a:solidFill>
                  <a:srgbClr val="006747"/>
                </a:solidFill>
                <a:latin typeface="Noto Serif SC Bold" pitchFamily="34" charset="0"/>
                <a:ea typeface="Noto Serif SC Bold" pitchFamily="34" charset="-122"/>
                <a:cs typeface="Noto Serif SC Bold" pitchFamily="34" charset="-120"/>
              </a:rPr>
              <a:t>Benefits of MLflow</a:t>
            </a:r>
            <a:endParaRPr lang="en-US" sz="1900" dirty="0"/>
          </a:p>
        </p:txBody>
      </p:sp>
      <p:sp>
        <p:nvSpPr>
          <p:cNvPr id="9" name="Text 6"/>
          <p:cNvSpPr/>
          <p:nvPr/>
        </p:nvSpPr>
        <p:spPr>
          <a:xfrm>
            <a:off x="7561183" y="4060865"/>
            <a:ext cx="6393061" cy="312539"/>
          </a:xfrm>
          <a:prstGeom prst="rect">
            <a:avLst/>
          </a:prstGeom>
          <a:noFill/>
          <a:ln/>
        </p:spPr>
        <p:txBody>
          <a:bodyPr wrap="none" lIns="0" tIns="0" rIns="0" bIns="0" rtlCol="0" anchor="t"/>
          <a:lstStyle/>
          <a:p>
            <a:pPr marL="0" indent="0" algn="l">
              <a:lnSpc>
                <a:spcPts val="2450"/>
              </a:lnSpc>
              <a:buNone/>
            </a:pPr>
            <a:r>
              <a:rPr lang="en-US" sz="1500" dirty="0">
                <a:solidFill>
                  <a:srgbClr val="4B4A4A"/>
                </a:solidFill>
                <a:latin typeface="Geist" pitchFamily="34" charset="0"/>
                <a:ea typeface="Geist" pitchFamily="34" charset="-122"/>
                <a:cs typeface="Geist" pitchFamily="34" charset="-120"/>
              </a:rPr>
              <a:t>Using MLflow for experiment tracking provided several advantages:</a:t>
            </a:r>
            <a:endParaRPr lang="en-US" sz="1500" dirty="0"/>
          </a:p>
        </p:txBody>
      </p:sp>
      <p:sp>
        <p:nvSpPr>
          <p:cNvPr id="10" name="Text 7"/>
          <p:cNvSpPr/>
          <p:nvPr/>
        </p:nvSpPr>
        <p:spPr>
          <a:xfrm>
            <a:off x="7561183" y="4549140"/>
            <a:ext cx="6393061" cy="312539"/>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B4A4A"/>
                </a:solidFill>
                <a:latin typeface="Geist" pitchFamily="34" charset="0"/>
                <a:ea typeface="Geist" pitchFamily="34" charset="-122"/>
                <a:cs typeface="Geist" pitchFamily="34" charset="-120"/>
              </a:rPr>
              <a:t>Centralized storage of all experiment results</a:t>
            </a:r>
            <a:endParaRPr lang="en-US" sz="1500" dirty="0"/>
          </a:p>
        </p:txBody>
      </p:sp>
      <p:sp>
        <p:nvSpPr>
          <p:cNvPr id="11" name="Text 8"/>
          <p:cNvSpPr/>
          <p:nvPr/>
        </p:nvSpPr>
        <p:spPr>
          <a:xfrm>
            <a:off x="7561183" y="4930021"/>
            <a:ext cx="6393061" cy="312539"/>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B4A4A"/>
                </a:solidFill>
                <a:latin typeface="Geist" pitchFamily="34" charset="0"/>
                <a:ea typeface="Geist" pitchFamily="34" charset="-122"/>
                <a:cs typeface="Geist" pitchFamily="34" charset="-120"/>
              </a:rPr>
              <a:t>Easy comparison between different model configurations</a:t>
            </a:r>
            <a:endParaRPr lang="en-US" sz="1500" dirty="0"/>
          </a:p>
        </p:txBody>
      </p:sp>
      <p:sp>
        <p:nvSpPr>
          <p:cNvPr id="12" name="Text 9"/>
          <p:cNvSpPr/>
          <p:nvPr/>
        </p:nvSpPr>
        <p:spPr>
          <a:xfrm>
            <a:off x="7561183" y="5310902"/>
            <a:ext cx="6393061" cy="312539"/>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B4A4A"/>
                </a:solidFill>
                <a:latin typeface="Geist" pitchFamily="34" charset="0"/>
                <a:ea typeface="Geist" pitchFamily="34" charset="-122"/>
                <a:cs typeface="Geist" pitchFamily="34" charset="-120"/>
              </a:rPr>
              <a:t>Reproducibility of results</a:t>
            </a:r>
            <a:endParaRPr lang="en-US" sz="1500" dirty="0"/>
          </a:p>
        </p:txBody>
      </p:sp>
      <p:sp>
        <p:nvSpPr>
          <p:cNvPr id="13" name="Text 10"/>
          <p:cNvSpPr/>
          <p:nvPr/>
        </p:nvSpPr>
        <p:spPr>
          <a:xfrm>
            <a:off x="7561183" y="5691783"/>
            <a:ext cx="6393061" cy="312539"/>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B4A4A"/>
                </a:solidFill>
                <a:latin typeface="Geist" pitchFamily="34" charset="0"/>
                <a:ea typeface="Geist" pitchFamily="34" charset="-122"/>
                <a:cs typeface="Geist" pitchFamily="34" charset="-120"/>
              </a:rPr>
              <a:t>Efficient model versioning</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7819" y="508992"/>
            <a:ext cx="7563922" cy="578406"/>
          </a:xfrm>
          <a:prstGeom prst="rect">
            <a:avLst/>
          </a:prstGeom>
          <a:noFill/>
          <a:ln/>
        </p:spPr>
        <p:txBody>
          <a:bodyPr wrap="none" lIns="0" tIns="0" rIns="0" bIns="0" rtlCol="0" anchor="t"/>
          <a:lstStyle/>
          <a:p>
            <a:pPr marL="0" indent="0" algn="l">
              <a:lnSpc>
                <a:spcPts val="4550"/>
              </a:lnSpc>
              <a:buNone/>
            </a:pPr>
            <a:r>
              <a:rPr lang="en-US" sz="3600" b="1" dirty="0">
                <a:solidFill>
                  <a:srgbClr val="006747"/>
                </a:solidFill>
                <a:latin typeface="Noto Serif SC Bold" pitchFamily="34" charset="0"/>
                <a:ea typeface="Noto Serif SC Bold" pitchFamily="34" charset="-122"/>
                <a:cs typeface="Noto Serif SC Bold" pitchFamily="34" charset="-120"/>
              </a:rPr>
              <a:t>Model Deployment with FastAPI</a:t>
            </a:r>
            <a:endParaRPr lang="en-US" sz="3600" dirty="0"/>
          </a:p>
        </p:txBody>
      </p:sp>
      <p:sp>
        <p:nvSpPr>
          <p:cNvPr id="3" name="Text 1"/>
          <p:cNvSpPr/>
          <p:nvPr/>
        </p:nvSpPr>
        <p:spPr>
          <a:xfrm>
            <a:off x="647819" y="1457563"/>
            <a:ext cx="13334762" cy="592455"/>
          </a:xfrm>
          <a:prstGeom prst="rect">
            <a:avLst/>
          </a:prstGeom>
          <a:noFill/>
          <a:ln/>
        </p:spPr>
        <p:txBody>
          <a:bodyPr wrap="square" lIns="0" tIns="0" rIns="0" bIns="0" rtlCol="0" anchor="t"/>
          <a:lstStyle/>
          <a:p>
            <a:pPr marL="0" indent="0" algn="l">
              <a:lnSpc>
                <a:spcPts val="2300"/>
              </a:lnSpc>
              <a:buNone/>
            </a:pPr>
            <a:r>
              <a:rPr lang="en-US" sz="1450" dirty="0">
                <a:solidFill>
                  <a:srgbClr val="4B4A4A"/>
                </a:solidFill>
                <a:latin typeface="Geist" pitchFamily="34" charset="0"/>
                <a:ea typeface="Geist" pitchFamily="34" charset="-122"/>
                <a:cs typeface="Geist" pitchFamily="34" charset="-120"/>
              </a:rPr>
              <a:t>The best model (LSTM) was deployed as a REST API using FastAPI, hosted on Railway. Users can input 30 past sales volume values to receive forecasts on either a linear or logarithmic scale.</a:t>
            </a:r>
            <a:endParaRPr lang="en-US" sz="1450" dirty="0"/>
          </a:p>
        </p:txBody>
      </p:sp>
      <p:sp>
        <p:nvSpPr>
          <p:cNvPr id="4" name="Text 2"/>
          <p:cNvSpPr/>
          <p:nvPr/>
        </p:nvSpPr>
        <p:spPr>
          <a:xfrm>
            <a:off x="647819" y="2258139"/>
            <a:ext cx="13334762" cy="296228"/>
          </a:xfrm>
          <a:prstGeom prst="rect">
            <a:avLst/>
          </a:prstGeom>
          <a:noFill/>
          <a:ln/>
        </p:spPr>
        <p:txBody>
          <a:bodyPr wrap="none" lIns="0" tIns="0" rIns="0" bIns="0" rtlCol="0" anchor="t"/>
          <a:lstStyle/>
          <a:p>
            <a:pPr marL="0" indent="0" algn="l">
              <a:lnSpc>
                <a:spcPts val="2300"/>
              </a:lnSpc>
              <a:buNone/>
            </a:pPr>
            <a:r>
              <a:rPr lang="en-US" sz="1450" dirty="0">
                <a:solidFill>
                  <a:srgbClr val="4B4A4A"/>
                </a:solidFill>
                <a:latin typeface="Geist" pitchFamily="34" charset="0"/>
                <a:ea typeface="Geist" pitchFamily="34" charset="-122"/>
                <a:cs typeface="Geist" pitchFamily="34" charset="-120"/>
              </a:rPr>
              <a:t>API link: </a:t>
            </a:r>
            <a:r>
              <a:rPr lang="en-US" sz="1450" u="sng" dirty="0">
                <a:solidFill>
                  <a:srgbClr val="006747"/>
                </a:solidFill>
                <a:latin typeface="Geist" pitchFamily="34" charset="0"/>
                <a:ea typeface="Geist" pitchFamily="34" charset="-122"/>
                <a:cs typeface="Geist" pitchFamily="34" charset="-120"/>
                <a:hlinkClick r:id="rId3">
                  <a:extLst>
                    <a:ext uri="{A12FA001-AC4F-418D-AE19-62706E023703}">
                      <ahyp:hlinkClr xmlns:ahyp="http://schemas.microsoft.com/office/drawing/2018/hyperlinkcolor" val="tx"/>
                    </a:ext>
                  </a:extLst>
                </a:hlinkClick>
              </a:rPr>
              <a:t>Avocado Sales Forecasting API</a:t>
            </a:r>
            <a:endParaRPr lang="en-US" sz="1450" dirty="0"/>
          </a:p>
        </p:txBody>
      </p:sp>
      <p:pic>
        <p:nvPicPr>
          <p:cNvPr id="5" name="Image 0" descr="preencoded.png"/>
          <p:cNvPicPr>
            <a:picLocks noChangeAspect="1"/>
          </p:cNvPicPr>
          <p:nvPr/>
        </p:nvPicPr>
        <p:blipFill>
          <a:blip r:embed="rId4"/>
          <a:stretch>
            <a:fillRect/>
          </a:stretch>
        </p:blipFill>
        <p:spPr>
          <a:xfrm>
            <a:off x="647819" y="2762488"/>
            <a:ext cx="6551652" cy="4049197"/>
          </a:xfrm>
          <a:prstGeom prst="rect">
            <a:avLst/>
          </a:prstGeom>
        </p:spPr>
      </p:pic>
      <p:sp>
        <p:nvSpPr>
          <p:cNvPr id="6" name="Text 3"/>
          <p:cNvSpPr/>
          <p:nvPr/>
        </p:nvSpPr>
        <p:spPr>
          <a:xfrm>
            <a:off x="647819" y="7043023"/>
            <a:ext cx="2313742" cy="289084"/>
          </a:xfrm>
          <a:prstGeom prst="rect">
            <a:avLst/>
          </a:prstGeom>
          <a:noFill/>
          <a:ln/>
        </p:spPr>
        <p:txBody>
          <a:bodyPr wrap="none" lIns="0" tIns="0" rIns="0" bIns="0" rtlCol="0" anchor="t"/>
          <a:lstStyle/>
          <a:p>
            <a:pPr marL="0" indent="0" algn="l">
              <a:lnSpc>
                <a:spcPts val="2250"/>
              </a:lnSpc>
              <a:buNone/>
            </a:pPr>
            <a:r>
              <a:rPr lang="en-US" sz="1800" b="1" dirty="0">
                <a:solidFill>
                  <a:srgbClr val="4B4A4A"/>
                </a:solidFill>
                <a:latin typeface="Noto Serif SC Bold" pitchFamily="34" charset="0"/>
                <a:ea typeface="Noto Serif SC Bold" pitchFamily="34" charset="-122"/>
                <a:cs typeface="Noto Serif SC Bold" pitchFamily="34" charset="-120"/>
              </a:rPr>
              <a:t>API Interface</a:t>
            </a:r>
            <a:endParaRPr lang="en-US" sz="1800" dirty="0"/>
          </a:p>
        </p:txBody>
      </p:sp>
      <p:sp>
        <p:nvSpPr>
          <p:cNvPr id="7" name="Text 4"/>
          <p:cNvSpPr/>
          <p:nvPr/>
        </p:nvSpPr>
        <p:spPr>
          <a:xfrm>
            <a:off x="647819" y="7443073"/>
            <a:ext cx="6551652" cy="592455"/>
          </a:xfrm>
          <a:prstGeom prst="rect">
            <a:avLst/>
          </a:prstGeom>
          <a:noFill/>
          <a:ln/>
        </p:spPr>
        <p:txBody>
          <a:bodyPr wrap="square" lIns="0" tIns="0" rIns="0" bIns="0" rtlCol="0" anchor="t"/>
          <a:lstStyle/>
          <a:p>
            <a:pPr marL="0" indent="0" algn="l">
              <a:lnSpc>
                <a:spcPts val="2300"/>
              </a:lnSpc>
              <a:buNone/>
            </a:pPr>
            <a:r>
              <a:rPr lang="en-US" sz="1450" dirty="0">
                <a:solidFill>
                  <a:srgbClr val="4B4A4A"/>
                </a:solidFill>
                <a:latin typeface="Geist" pitchFamily="34" charset="0"/>
                <a:ea typeface="Geist" pitchFamily="34" charset="-122"/>
                <a:cs typeface="Geist" pitchFamily="34" charset="-120"/>
              </a:rPr>
              <a:t>The FastAPI interface allows users to easily input historical data and receive sales forecasts in real-time.</a:t>
            </a:r>
            <a:endParaRPr lang="en-US" sz="1450" dirty="0"/>
          </a:p>
        </p:txBody>
      </p:sp>
      <p:pic>
        <p:nvPicPr>
          <p:cNvPr id="8" name="Image 1" descr="preencoded.png"/>
          <p:cNvPicPr>
            <a:picLocks noChangeAspect="1"/>
          </p:cNvPicPr>
          <p:nvPr/>
        </p:nvPicPr>
        <p:blipFill>
          <a:blip r:embed="rId5"/>
          <a:stretch>
            <a:fillRect/>
          </a:stretch>
        </p:blipFill>
        <p:spPr>
          <a:xfrm>
            <a:off x="7430810" y="2762488"/>
            <a:ext cx="6551771" cy="4049197"/>
          </a:xfrm>
          <a:prstGeom prst="rect">
            <a:avLst/>
          </a:prstGeom>
        </p:spPr>
      </p:pic>
      <p:sp>
        <p:nvSpPr>
          <p:cNvPr id="9" name="Text 5"/>
          <p:cNvSpPr/>
          <p:nvPr/>
        </p:nvSpPr>
        <p:spPr>
          <a:xfrm>
            <a:off x="7430810" y="7043023"/>
            <a:ext cx="2989659" cy="289084"/>
          </a:xfrm>
          <a:prstGeom prst="rect">
            <a:avLst/>
          </a:prstGeom>
          <a:noFill/>
          <a:ln/>
        </p:spPr>
        <p:txBody>
          <a:bodyPr wrap="none" lIns="0" tIns="0" rIns="0" bIns="0" rtlCol="0" anchor="t"/>
          <a:lstStyle/>
          <a:p>
            <a:pPr marL="0" indent="0" algn="l">
              <a:lnSpc>
                <a:spcPts val="2250"/>
              </a:lnSpc>
              <a:buNone/>
            </a:pPr>
            <a:r>
              <a:rPr lang="en-US" sz="1800" b="1" dirty="0">
                <a:solidFill>
                  <a:srgbClr val="4B4A4A"/>
                </a:solidFill>
                <a:latin typeface="Noto Serif SC Bold" pitchFamily="34" charset="0"/>
                <a:ea typeface="Noto Serif SC Bold" pitchFamily="34" charset="-122"/>
                <a:cs typeface="Noto Serif SC Bold" pitchFamily="34" charset="-120"/>
              </a:rPr>
              <a:t>Deployment Architecture</a:t>
            </a:r>
            <a:endParaRPr lang="en-US" sz="1800" dirty="0"/>
          </a:p>
        </p:txBody>
      </p:sp>
      <p:sp>
        <p:nvSpPr>
          <p:cNvPr id="10" name="Text 6"/>
          <p:cNvSpPr/>
          <p:nvPr/>
        </p:nvSpPr>
        <p:spPr>
          <a:xfrm>
            <a:off x="7430810" y="7443073"/>
            <a:ext cx="6551771" cy="592455"/>
          </a:xfrm>
          <a:prstGeom prst="rect">
            <a:avLst/>
          </a:prstGeom>
          <a:noFill/>
          <a:ln/>
        </p:spPr>
        <p:txBody>
          <a:bodyPr wrap="square" lIns="0" tIns="0" rIns="0" bIns="0" rtlCol="0" anchor="t"/>
          <a:lstStyle/>
          <a:p>
            <a:pPr marL="0" indent="0" algn="l">
              <a:lnSpc>
                <a:spcPts val="2300"/>
              </a:lnSpc>
              <a:buNone/>
            </a:pPr>
            <a:r>
              <a:rPr lang="en-US" sz="1450" dirty="0">
                <a:solidFill>
                  <a:srgbClr val="4B4A4A"/>
                </a:solidFill>
                <a:latin typeface="Geist" pitchFamily="34" charset="0"/>
                <a:ea typeface="Geist" pitchFamily="34" charset="-122"/>
                <a:cs typeface="Geist" pitchFamily="34" charset="-120"/>
              </a:rPr>
              <a:t>The deployment architecture ensures efficient processing of requests and delivery of predictions through a RESTful API service.</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5815" y="639723"/>
            <a:ext cx="9513808" cy="719495"/>
          </a:xfrm>
          <a:prstGeom prst="rect">
            <a:avLst/>
          </a:prstGeom>
          <a:noFill/>
          <a:ln/>
        </p:spPr>
        <p:txBody>
          <a:bodyPr wrap="none" lIns="0" tIns="0" rIns="0" bIns="0" rtlCol="0" anchor="t"/>
          <a:lstStyle/>
          <a:p>
            <a:pPr marL="0" indent="0" algn="l">
              <a:lnSpc>
                <a:spcPts val="5650"/>
              </a:lnSpc>
              <a:buNone/>
            </a:pPr>
            <a:r>
              <a:rPr lang="en-US" sz="4500" b="1" dirty="0">
                <a:solidFill>
                  <a:srgbClr val="006747"/>
                </a:solidFill>
                <a:latin typeface="Noto Serif SC Bold" pitchFamily="34" charset="0"/>
                <a:ea typeface="Noto Serif SC Bold" pitchFamily="34" charset="-122"/>
                <a:cs typeface="Noto Serif SC Bold" pitchFamily="34" charset="-120"/>
              </a:rPr>
              <a:t>Model Performance Comparison</a:t>
            </a:r>
            <a:endParaRPr lang="en-US" sz="4500" dirty="0"/>
          </a:p>
        </p:txBody>
      </p:sp>
      <p:sp>
        <p:nvSpPr>
          <p:cNvPr id="3" name="Text 1"/>
          <p:cNvSpPr/>
          <p:nvPr/>
        </p:nvSpPr>
        <p:spPr>
          <a:xfrm>
            <a:off x="805815" y="1819632"/>
            <a:ext cx="13018770"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The table below summarizes the evaluation metrics on the test set:</a:t>
            </a:r>
            <a:endParaRPr lang="en-US" sz="1800" dirty="0"/>
          </a:p>
        </p:txBody>
      </p:sp>
      <p:sp>
        <p:nvSpPr>
          <p:cNvPr id="4" name="Shape 2"/>
          <p:cNvSpPr/>
          <p:nvPr/>
        </p:nvSpPr>
        <p:spPr>
          <a:xfrm>
            <a:off x="805815" y="2446973"/>
            <a:ext cx="13018770" cy="1994773"/>
          </a:xfrm>
          <a:prstGeom prst="roundRect">
            <a:avLst>
              <a:gd name="adj" fmla="val 10389"/>
            </a:avLst>
          </a:prstGeom>
          <a:noFill/>
          <a:ln w="7620">
            <a:solidFill>
              <a:srgbClr val="000000">
                <a:alpha val="8000"/>
              </a:srgbClr>
            </a:solidFill>
            <a:prstDash val="solid"/>
          </a:ln>
        </p:spPr>
        <p:txBody>
          <a:bodyPr/>
          <a:lstStyle/>
          <a:p>
            <a:endParaRPr lang="en-GB"/>
          </a:p>
        </p:txBody>
      </p:sp>
      <p:sp>
        <p:nvSpPr>
          <p:cNvPr id="5" name="Shape 3"/>
          <p:cNvSpPr/>
          <p:nvPr/>
        </p:nvSpPr>
        <p:spPr>
          <a:xfrm>
            <a:off x="813435" y="2454593"/>
            <a:ext cx="13003530" cy="659844"/>
          </a:xfrm>
          <a:prstGeom prst="rect">
            <a:avLst/>
          </a:prstGeom>
          <a:solidFill>
            <a:srgbClr val="FFFFFF">
              <a:alpha val="4000"/>
            </a:srgbClr>
          </a:solidFill>
          <a:ln/>
        </p:spPr>
        <p:txBody>
          <a:bodyPr/>
          <a:lstStyle/>
          <a:p>
            <a:endParaRPr lang="en-GB"/>
          </a:p>
        </p:txBody>
      </p:sp>
      <p:sp>
        <p:nvSpPr>
          <p:cNvPr id="6" name="Text 4"/>
          <p:cNvSpPr/>
          <p:nvPr/>
        </p:nvSpPr>
        <p:spPr>
          <a:xfrm>
            <a:off x="1043583" y="2600325"/>
            <a:ext cx="2786777" cy="368379"/>
          </a:xfrm>
          <a:prstGeom prst="rect">
            <a:avLst/>
          </a:prstGeom>
          <a:noFill/>
          <a:ln/>
        </p:spPr>
        <p:txBody>
          <a:bodyPr wrap="none" lIns="0" tIns="0" rIns="0" bIns="0" rtlCol="0" anchor="t"/>
          <a:lstStyle/>
          <a:p>
            <a:pPr marL="0" indent="0" algn="l">
              <a:lnSpc>
                <a:spcPts val="2900"/>
              </a:lnSpc>
              <a:buNone/>
            </a:pPr>
            <a:r>
              <a:rPr lang="en-US" sz="1800" b="1" dirty="0">
                <a:solidFill>
                  <a:srgbClr val="4B4A4A"/>
                </a:solidFill>
                <a:latin typeface="Geist" pitchFamily="34" charset="0"/>
                <a:ea typeface="Geist" pitchFamily="34" charset="-122"/>
                <a:cs typeface="Geist" pitchFamily="34" charset="-120"/>
              </a:rPr>
              <a:t>Model</a:t>
            </a:r>
            <a:endParaRPr lang="en-US" sz="1800" dirty="0"/>
          </a:p>
        </p:txBody>
      </p:sp>
      <p:sp>
        <p:nvSpPr>
          <p:cNvPr id="7" name="Text 5"/>
          <p:cNvSpPr/>
          <p:nvPr/>
        </p:nvSpPr>
        <p:spPr>
          <a:xfrm>
            <a:off x="4298275" y="2600325"/>
            <a:ext cx="2782967" cy="368379"/>
          </a:xfrm>
          <a:prstGeom prst="rect">
            <a:avLst/>
          </a:prstGeom>
          <a:noFill/>
          <a:ln/>
        </p:spPr>
        <p:txBody>
          <a:bodyPr wrap="none" lIns="0" tIns="0" rIns="0" bIns="0" rtlCol="0" anchor="t"/>
          <a:lstStyle/>
          <a:p>
            <a:pPr marL="0" indent="0" algn="l">
              <a:lnSpc>
                <a:spcPts val="2900"/>
              </a:lnSpc>
              <a:buNone/>
            </a:pPr>
            <a:r>
              <a:rPr lang="en-US" sz="1800" b="1" dirty="0">
                <a:solidFill>
                  <a:srgbClr val="4B4A4A"/>
                </a:solidFill>
                <a:latin typeface="Geist" pitchFamily="34" charset="0"/>
                <a:ea typeface="Geist" pitchFamily="34" charset="-122"/>
                <a:cs typeface="Geist" pitchFamily="34" charset="-120"/>
              </a:rPr>
              <a:t>MSE</a:t>
            </a:r>
            <a:endParaRPr lang="en-US" sz="1800" dirty="0"/>
          </a:p>
        </p:txBody>
      </p:sp>
      <p:sp>
        <p:nvSpPr>
          <p:cNvPr id="8" name="Text 6"/>
          <p:cNvSpPr/>
          <p:nvPr/>
        </p:nvSpPr>
        <p:spPr>
          <a:xfrm>
            <a:off x="7549158" y="2600325"/>
            <a:ext cx="2782967" cy="368379"/>
          </a:xfrm>
          <a:prstGeom prst="rect">
            <a:avLst/>
          </a:prstGeom>
          <a:noFill/>
          <a:ln/>
        </p:spPr>
        <p:txBody>
          <a:bodyPr wrap="none" lIns="0" tIns="0" rIns="0" bIns="0" rtlCol="0" anchor="t"/>
          <a:lstStyle/>
          <a:p>
            <a:pPr marL="0" indent="0" algn="l">
              <a:lnSpc>
                <a:spcPts val="2900"/>
              </a:lnSpc>
              <a:buNone/>
            </a:pPr>
            <a:r>
              <a:rPr lang="en-US" sz="1800" b="1" dirty="0">
                <a:solidFill>
                  <a:srgbClr val="4B4A4A"/>
                </a:solidFill>
                <a:latin typeface="Geist" pitchFamily="34" charset="0"/>
                <a:ea typeface="Geist" pitchFamily="34" charset="-122"/>
                <a:cs typeface="Geist" pitchFamily="34" charset="-120"/>
              </a:rPr>
              <a:t>MAE</a:t>
            </a:r>
            <a:endParaRPr lang="en-US" sz="1800" dirty="0"/>
          </a:p>
        </p:txBody>
      </p:sp>
      <p:sp>
        <p:nvSpPr>
          <p:cNvPr id="9" name="Text 7"/>
          <p:cNvSpPr/>
          <p:nvPr/>
        </p:nvSpPr>
        <p:spPr>
          <a:xfrm>
            <a:off x="10800040" y="2600325"/>
            <a:ext cx="2786777" cy="368379"/>
          </a:xfrm>
          <a:prstGeom prst="rect">
            <a:avLst/>
          </a:prstGeom>
          <a:noFill/>
          <a:ln/>
        </p:spPr>
        <p:txBody>
          <a:bodyPr wrap="none" lIns="0" tIns="0" rIns="0" bIns="0" rtlCol="0" anchor="t"/>
          <a:lstStyle/>
          <a:p>
            <a:pPr marL="0" indent="0" algn="l">
              <a:lnSpc>
                <a:spcPts val="2900"/>
              </a:lnSpc>
              <a:buNone/>
            </a:pPr>
            <a:r>
              <a:rPr lang="en-US" sz="1800" b="1" dirty="0">
                <a:solidFill>
                  <a:srgbClr val="4B4A4A"/>
                </a:solidFill>
                <a:latin typeface="Geist" pitchFamily="34" charset="0"/>
                <a:ea typeface="Geist" pitchFamily="34" charset="-122"/>
                <a:cs typeface="Geist" pitchFamily="34" charset="-120"/>
              </a:rPr>
              <a:t>R²</a:t>
            </a:r>
            <a:endParaRPr lang="en-US" sz="1800" dirty="0"/>
          </a:p>
        </p:txBody>
      </p:sp>
      <p:sp>
        <p:nvSpPr>
          <p:cNvPr id="10" name="Shape 8"/>
          <p:cNvSpPr/>
          <p:nvPr/>
        </p:nvSpPr>
        <p:spPr>
          <a:xfrm>
            <a:off x="813435" y="3114437"/>
            <a:ext cx="13003530" cy="659844"/>
          </a:xfrm>
          <a:prstGeom prst="rect">
            <a:avLst/>
          </a:prstGeom>
          <a:solidFill>
            <a:srgbClr val="000000">
              <a:alpha val="4000"/>
            </a:srgbClr>
          </a:solidFill>
          <a:ln/>
        </p:spPr>
        <p:txBody>
          <a:bodyPr/>
          <a:lstStyle/>
          <a:p>
            <a:endParaRPr lang="en-GB"/>
          </a:p>
        </p:txBody>
      </p:sp>
      <p:sp>
        <p:nvSpPr>
          <p:cNvPr id="11" name="Text 9"/>
          <p:cNvSpPr/>
          <p:nvPr/>
        </p:nvSpPr>
        <p:spPr>
          <a:xfrm>
            <a:off x="1043583" y="3260169"/>
            <a:ext cx="2786777"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XGBoost (PSO)</a:t>
            </a:r>
            <a:endParaRPr lang="en-US" sz="1800" dirty="0"/>
          </a:p>
        </p:txBody>
      </p:sp>
      <p:sp>
        <p:nvSpPr>
          <p:cNvPr id="12" name="Text 10"/>
          <p:cNvSpPr/>
          <p:nvPr/>
        </p:nvSpPr>
        <p:spPr>
          <a:xfrm>
            <a:off x="4298275" y="3260169"/>
            <a:ext cx="2782967"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2.22 × 10¹¹</a:t>
            </a:r>
            <a:endParaRPr lang="en-US" sz="1800" dirty="0"/>
          </a:p>
        </p:txBody>
      </p:sp>
      <p:sp>
        <p:nvSpPr>
          <p:cNvPr id="13" name="Text 11"/>
          <p:cNvSpPr/>
          <p:nvPr/>
        </p:nvSpPr>
        <p:spPr>
          <a:xfrm>
            <a:off x="7549158" y="3260169"/>
            <a:ext cx="2782967"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198,852.97</a:t>
            </a:r>
            <a:endParaRPr lang="en-US" sz="1800" dirty="0"/>
          </a:p>
        </p:txBody>
      </p:sp>
      <p:sp>
        <p:nvSpPr>
          <p:cNvPr id="14" name="Text 12"/>
          <p:cNvSpPr/>
          <p:nvPr/>
        </p:nvSpPr>
        <p:spPr>
          <a:xfrm>
            <a:off x="10800040" y="3260169"/>
            <a:ext cx="2786777"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0.8965</a:t>
            </a:r>
            <a:endParaRPr lang="en-US" sz="1800" dirty="0"/>
          </a:p>
        </p:txBody>
      </p:sp>
      <p:sp>
        <p:nvSpPr>
          <p:cNvPr id="15" name="Shape 13"/>
          <p:cNvSpPr/>
          <p:nvPr/>
        </p:nvSpPr>
        <p:spPr>
          <a:xfrm>
            <a:off x="813435" y="3774281"/>
            <a:ext cx="13003530" cy="659844"/>
          </a:xfrm>
          <a:prstGeom prst="rect">
            <a:avLst/>
          </a:prstGeom>
          <a:solidFill>
            <a:srgbClr val="FFFFFF">
              <a:alpha val="4000"/>
            </a:srgbClr>
          </a:solidFill>
          <a:ln/>
        </p:spPr>
        <p:txBody>
          <a:bodyPr/>
          <a:lstStyle/>
          <a:p>
            <a:endParaRPr lang="en-GB"/>
          </a:p>
        </p:txBody>
      </p:sp>
      <p:sp>
        <p:nvSpPr>
          <p:cNvPr id="16" name="Text 14"/>
          <p:cNvSpPr/>
          <p:nvPr/>
        </p:nvSpPr>
        <p:spPr>
          <a:xfrm>
            <a:off x="1043583" y="3920014"/>
            <a:ext cx="2786777"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LSTM</a:t>
            </a:r>
            <a:endParaRPr lang="en-US" sz="1800" dirty="0"/>
          </a:p>
        </p:txBody>
      </p:sp>
      <p:sp>
        <p:nvSpPr>
          <p:cNvPr id="17" name="Text 15"/>
          <p:cNvSpPr/>
          <p:nvPr/>
        </p:nvSpPr>
        <p:spPr>
          <a:xfrm>
            <a:off x="4298275" y="3920014"/>
            <a:ext cx="2782967"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1.69 × 10¹¹</a:t>
            </a:r>
            <a:endParaRPr lang="en-US" sz="1800" dirty="0"/>
          </a:p>
        </p:txBody>
      </p:sp>
      <p:sp>
        <p:nvSpPr>
          <p:cNvPr id="18" name="Text 16"/>
          <p:cNvSpPr/>
          <p:nvPr/>
        </p:nvSpPr>
        <p:spPr>
          <a:xfrm>
            <a:off x="7549158" y="3920014"/>
            <a:ext cx="2782967"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169,825.36</a:t>
            </a:r>
            <a:endParaRPr lang="en-US" sz="1800" dirty="0"/>
          </a:p>
        </p:txBody>
      </p:sp>
      <p:sp>
        <p:nvSpPr>
          <p:cNvPr id="19" name="Text 17"/>
          <p:cNvSpPr/>
          <p:nvPr/>
        </p:nvSpPr>
        <p:spPr>
          <a:xfrm>
            <a:off x="10800040" y="3920014"/>
            <a:ext cx="2786777"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0.9209</a:t>
            </a:r>
            <a:endParaRPr lang="en-US" sz="1800" dirty="0"/>
          </a:p>
        </p:txBody>
      </p:sp>
      <p:sp>
        <p:nvSpPr>
          <p:cNvPr id="20" name="Text 18"/>
          <p:cNvSpPr/>
          <p:nvPr/>
        </p:nvSpPr>
        <p:spPr>
          <a:xfrm>
            <a:off x="805815" y="4700707"/>
            <a:ext cx="13018770" cy="368379"/>
          </a:xfrm>
          <a:prstGeom prst="rect">
            <a:avLst/>
          </a:prstGeom>
          <a:noFill/>
          <a:ln/>
        </p:spPr>
        <p:txBody>
          <a:bodyPr wrap="non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Final evaluation of the LSTM model:</a:t>
            </a:r>
            <a:endParaRPr lang="en-US" sz="1800" dirty="0"/>
          </a:p>
        </p:txBody>
      </p:sp>
      <p:sp>
        <p:nvSpPr>
          <p:cNvPr id="21" name="Text 19"/>
          <p:cNvSpPr/>
          <p:nvPr/>
        </p:nvSpPr>
        <p:spPr>
          <a:xfrm>
            <a:off x="805815" y="5328047"/>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4B4A4A"/>
                </a:solidFill>
                <a:latin typeface="Geist" pitchFamily="34" charset="0"/>
                <a:ea typeface="Geist" pitchFamily="34" charset="-122"/>
                <a:cs typeface="Geist" pitchFamily="34" charset="-120"/>
              </a:rPr>
              <a:t>MSE: 169,268,756,844.33</a:t>
            </a:r>
            <a:endParaRPr lang="en-US" sz="1800" dirty="0"/>
          </a:p>
        </p:txBody>
      </p:sp>
      <p:sp>
        <p:nvSpPr>
          <p:cNvPr id="22" name="Text 20"/>
          <p:cNvSpPr/>
          <p:nvPr/>
        </p:nvSpPr>
        <p:spPr>
          <a:xfrm>
            <a:off x="805815" y="5776913"/>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4B4A4A"/>
                </a:solidFill>
                <a:latin typeface="Geist" pitchFamily="34" charset="0"/>
                <a:ea typeface="Geist" pitchFamily="34" charset="-122"/>
                <a:cs typeface="Geist" pitchFamily="34" charset="-120"/>
              </a:rPr>
              <a:t>MAE: 169,825.36</a:t>
            </a:r>
            <a:endParaRPr lang="en-US" sz="1800" dirty="0"/>
          </a:p>
        </p:txBody>
      </p:sp>
      <p:sp>
        <p:nvSpPr>
          <p:cNvPr id="23" name="Text 21"/>
          <p:cNvSpPr/>
          <p:nvPr/>
        </p:nvSpPr>
        <p:spPr>
          <a:xfrm>
            <a:off x="805815" y="6225778"/>
            <a:ext cx="13018770" cy="368379"/>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4B4A4A"/>
                </a:solidFill>
                <a:latin typeface="Geist" pitchFamily="34" charset="0"/>
                <a:ea typeface="Geist" pitchFamily="34" charset="-122"/>
                <a:cs typeface="Geist" pitchFamily="34" charset="-120"/>
              </a:rPr>
              <a:t>R²: 0.9209</a:t>
            </a:r>
            <a:endParaRPr lang="en-US" sz="1800" dirty="0"/>
          </a:p>
        </p:txBody>
      </p:sp>
      <p:sp>
        <p:nvSpPr>
          <p:cNvPr id="24" name="Text 22"/>
          <p:cNvSpPr/>
          <p:nvPr/>
        </p:nvSpPr>
        <p:spPr>
          <a:xfrm>
            <a:off x="805815" y="6853118"/>
            <a:ext cx="13018770" cy="736759"/>
          </a:xfrm>
          <a:prstGeom prst="rect">
            <a:avLst/>
          </a:prstGeom>
          <a:noFill/>
          <a:ln/>
        </p:spPr>
        <p:txBody>
          <a:bodyPr wrap="square" lIns="0" tIns="0" rIns="0" bIns="0" rtlCol="0" anchor="t"/>
          <a:lstStyle/>
          <a:p>
            <a:pPr marL="0" indent="0" algn="l">
              <a:lnSpc>
                <a:spcPts val="2900"/>
              </a:lnSpc>
              <a:buNone/>
            </a:pPr>
            <a:r>
              <a:rPr lang="en-US" sz="1800" dirty="0">
                <a:solidFill>
                  <a:srgbClr val="4B4A4A"/>
                </a:solidFill>
                <a:latin typeface="Geist" pitchFamily="34" charset="0"/>
                <a:ea typeface="Geist" pitchFamily="34" charset="-122"/>
                <a:cs typeface="Geist" pitchFamily="34" charset="-120"/>
              </a:rPr>
              <a:t>The LSTM model's superior R² score and lower error values demonstrate its effectiveness in capturing temporal dependencies in sales data.</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0813" y="622816"/>
            <a:ext cx="5649397" cy="706160"/>
          </a:xfrm>
          <a:prstGeom prst="rect">
            <a:avLst/>
          </a:prstGeom>
          <a:noFill/>
          <a:ln/>
        </p:spPr>
        <p:txBody>
          <a:bodyPr wrap="none" lIns="0" tIns="0" rIns="0" bIns="0" rtlCol="0" anchor="t"/>
          <a:lstStyle/>
          <a:p>
            <a:pPr marL="0" indent="0" algn="l">
              <a:lnSpc>
                <a:spcPts val="5550"/>
              </a:lnSpc>
              <a:buNone/>
            </a:pPr>
            <a:r>
              <a:rPr lang="en-US" sz="4400" b="1" dirty="0">
                <a:solidFill>
                  <a:srgbClr val="006747"/>
                </a:solidFill>
                <a:latin typeface="Noto Serif SC Bold" pitchFamily="34" charset="0"/>
                <a:ea typeface="Noto Serif SC Bold" pitchFamily="34" charset="-122"/>
                <a:cs typeface="Noto Serif SC Bold" pitchFamily="34" charset="-120"/>
              </a:rPr>
              <a:t>Business Impact</a:t>
            </a:r>
            <a:endParaRPr lang="en-US" sz="4400" dirty="0"/>
          </a:p>
        </p:txBody>
      </p:sp>
      <p:sp>
        <p:nvSpPr>
          <p:cNvPr id="3" name="Text 1"/>
          <p:cNvSpPr/>
          <p:nvPr/>
        </p:nvSpPr>
        <p:spPr>
          <a:xfrm>
            <a:off x="790813" y="1780818"/>
            <a:ext cx="13048774" cy="361474"/>
          </a:xfrm>
          <a:prstGeom prst="rect">
            <a:avLst/>
          </a:prstGeom>
          <a:noFill/>
          <a:ln/>
        </p:spPr>
        <p:txBody>
          <a:bodyPr wrap="non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Accurate forecasting enables:</a:t>
            </a:r>
            <a:endParaRPr lang="en-US" sz="1750" dirty="0"/>
          </a:p>
        </p:txBody>
      </p:sp>
      <p:pic>
        <p:nvPicPr>
          <p:cNvPr id="4" name="Image 0" descr="preencoded.png"/>
          <p:cNvPicPr>
            <a:picLocks noChangeAspect="1"/>
          </p:cNvPicPr>
          <p:nvPr/>
        </p:nvPicPr>
        <p:blipFill>
          <a:blip r:embed="rId3"/>
          <a:stretch>
            <a:fillRect/>
          </a:stretch>
        </p:blipFill>
        <p:spPr>
          <a:xfrm>
            <a:off x="790813" y="2396490"/>
            <a:ext cx="564833" cy="564833"/>
          </a:xfrm>
          <a:prstGeom prst="rect">
            <a:avLst/>
          </a:prstGeom>
        </p:spPr>
      </p:pic>
      <p:sp>
        <p:nvSpPr>
          <p:cNvPr id="5" name="Text 2"/>
          <p:cNvSpPr/>
          <p:nvPr/>
        </p:nvSpPr>
        <p:spPr>
          <a:xfrm>
            <a:off x="790813" y="3187184"/>
            <a:ext cx="3719155" cy="35302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Better inventory planning</a:t>
            </a:r>
            <a:endParaRPr lang="en-US" sz="2200" dirty="0"/>
          </a:p>
        </p:txBody>
      </p:sp>
      <p:sp>
        <p:nvSpPr>
          <p:cNvPr id="6" name="Text 3"/>
          <p:cNvSpPr/>
          <p:nvPr/>
        </p:nvSpPr>
        <p:spPr>
          <a:xfrm>
            <a:off x="790813" y="3675698"/>
            <a:ext cx="4161234" cy="1084421"/>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Reduce stockouts and overstock situations through precise demand forecasting</a:t>
            </a:r>
            <a:endParaRPr lang="en-US" sz="1750" dirty="0"/>
          </a:p>
        </p:txBody>
      </p:sp>
      <p:pic>
        <p:nvPicPr>
          <p:cNvPr id="7" name="Image 1" descr="preencoded.png"/>
          <p:cNvPicPr>
            <a:picLocks noChangeAspect="1"/>
          </p:cNvPicPr>
          <p:nvPr/>
        </p:nvPicPr>
        <p:blipFill>
          <a:blip r:embed="rId4"/>
          <a:stretch>
            <a:fillRect/>
          </a:stretch>
        </p:blipFill>
        <p:spPr>
          <a:xfrm>
            <a:off x="5234464" y="2396490"/>
            <a:ext cx="564833" cy="564833"/>
          </a:xfrm>
          <a:prstGeom prst="rect">
            <a:avLst/>
          </a:prstGeom>
        </p:spPr>
      </p:pic>
      <p:sp>
        <p:nvSpPr>
          <p:cNvPr id="8" name="Text 4"/>
          <p:cNvSpPr/>
          <p:nvPr/>
        </p:nvSpPr>
        <p:spPr>
          <a:xfrm>
            <a:off x="5234464" y="3187184"/>
            <a:ext cx="4161353" cy="706041"/>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Optimized marketing strategies</a:t>
            </a:r>
            <a:endParaRPr lang="en-US" sz="2200" dirty="0"/>
          </a:p>
        </p:txBody>
      </p:sp>
      <p:sp>
        <p:nvSpPr>
          <p:cNvPr id="9" name="Text 5"/>
          <p:cNvSpPr/>
          <p:nvPr/>
        </p:nvSpPr>
        <p:spPr>
          <a:xfrm>
            <a:off x="5234464" y="4028718"/>
            <a:ext cx="4161353" cy="722948"/>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Base campaigns on predicted demand fluctuations for maximum effectiveness</a:t>
            </a:r>
            <a:endParaRPr lang="en-US" sz="1750" dirty="0"/>
          </a:p>
        </p:txBody>
      </p:sp>
      <p:pic>
        <p:nvPicPr>
          <p:cNvPr id="10" name="Image 2" descr="preencoded.png"/>
          <p:cNvPicPr>
            <a:picLocks noChangeAspect="1"/>
          </p:cNvPicPr>
          <p:nvPr/>
        </p:nvPicPr>
        <p:blipFill>
          <a:blip r:embed="rId5"/>
          <a:stretch>
            <a:fillRect/>
          </a:stretch>
        </p:blipFill>
        <p:spPr>
          <a:xfrm>
            <a:off x="9678233" y="2396490"/>
            <a:ext cx="564833" cy="564833"/>
          </a:xfrm>
          <a:prstGeom prst="rect">
            <a:avLst/>
          </a:prstGeom>
        </p:spPr>
      </p:pic>
      <p:sp>
        <p:nvSpPr>
          <p:cNvPr id="11" name="Text 6"/>
          <p:cNvSpPr/>
          <p:nvPr/>
        </p:nvSpPr>
        <p:spPr>
          <a:xfrm>
            <a:off x="9678233" y="3187184"/>
            <a:ext cx="4161234" cy="706041"/>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Increased customer satisfaction</a:t>
            </a:r>
            <a:endParaRPr lang="en-US" sz="2200" dirty="0"/>
          </a:p>
        </p:txBody>
      </p:sp>
      <p:sp>
        <p:nvSpPr>
          <p:cNvPr id="12" name="Text 7"/>
          <p:cNvSpPr/>
          <p:nvPr/>
        </p:nvSpPr>
        <p:spPr>
          <a:xfrm>
            <a:off x="9678233" y="4028718"/>
            <a:ext cx="4161234" cy="722948"/>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Ensure consistent availability of products when customers want them</a:t>
            </a:r>
            <a:endParaRPr lang="en-US" sz="1750" dirty="0"/>
          </a:p>
        </p:txBody>
      </p:sp>
      <p:sp>
        <p:nvSpPr>
          <p:cNvPr id="13" name="Text 8"/>
          <p:cNvSpPr/>
          <p:nvPr/>
        </p:nvSpPr>
        <p:spPr>
          <a:xfrm>
            <a:off x="790813" y="5098971"/>
            <a:ext cx="5790009" cy="564952"/>
          </a:xfrm>
          <a:prstGeom prst="rect">
            <a:avLst/>
          </a:prstGeom>
          <a:noFill/>
          <a:ln/>
        </p:spPr>
        <p:txBody>
          <a:bodyPr wrap="none" lIns="0" tIns="0" rIns="0" bIns="0" rtlCol="0" anchor="t"/>
          <a:lstStyle/>
          <a:p>
            <a:pPr marL="0" indent="0" algn="l">
              <a:lnSpc>
                <a:spcPts val="4400"/>
              </a:lnSpc>
              <a:buNone/>
            </a:pPr>
            <a:r>
              <a:rPr lang="en-US" sz="3550" b="1" dirty="0">
                <a:solidFill>
                  <a:srgbClr val="006747"/>
                </a:solidFill>
                <a:latin typeface="Noto Serif SC Bold" pitchFamily="34" charset="0"/>
                <a:ea typeface="Noto Serif SC Bold" pitchFamily="34" charset="-122"/>
                <a:cs typeface="Noto Serif SC Bold" pitchFamily="34" charset="-120"/>
              </a:rPr>
              <a:t>Challenges and Solutions</a:t>
            </a:r>
            <a:endParaRPr lang="en-US" sz="3550" dirty="0"/>
          </a:p>
        </p:txBody>
      </p:sp>
      <p:sp>
        <p:nvSpPr>
          <p:cNvPr id="14" name="Text 9"/>
          <p:cNvSpPr/>
          <p:nvPr/>
        </p:nvSpPr>
        <p:spPr>
          <a:xfrm>
            <a:off x="790813" y="6002774"/>
            <a:ext cx="13048774" cy="722948"/>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4B4A4A"/>
                </a:solidFill>
                <a:latin typeface="Geist" pitchFamily="34" charset="0"/>
                <a:ea typeface="Geist" pitchFamily="34" charset="-122"/>
                <a:cs typeface="Geist" pitchFamily="34" charset="-120"/>
              </a:rPr>
              <a:t>Data Imbalance: Different regions and types had varying data densities; addressed with careful preprocessing and feature engineering.</a:t>
            </a:r>
            <a:endParaRPr lang="en-US" sz="1750" dirty="0"/>
          </a:p>
        </p:txBody>
      </p:sp>
      <p:sp>
        <p:nvSpPr>
          <p:cNvPr id="15" name="Text 10"/>
          <p:cNvSpPr/>
          <p:nvPr/>
        </p:nvSpPr>
        <p:spPr>
          <a:xfrm>
            <a:off x="790813" y="6804779"/>
            <a:ext cx="13048774" cy="361474"/>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B4A4A"/>
                </a:solidFill>
                <a:latin typeface="Geist" pitchFamily="34" charset="0"/>
                <a:ea typeface="Geist" pitchFamily="34" charset="-122"/>
                <a:cs typeface="Geist" pitchFamily="34" charset="-120"/>
              </a:rPr>
              <a:t>Hyperparameter Optimization: PSO provided efficient tuning without exhaustive grid search.</a:t>
            </a:r>
            <a:endParaRPr lang="en-US" sz="1750" dirty="0"/>
          </a:p>
        </p:txBody>
      </p:sp>
      <p:sp>
        <p:nvSpPr>
          <p:cNvPr id="16" name="Text 11"/>
          <p:cNvSpPr/>
          <p:nvPr/>
        </p:nvSpPr>
        <p:spPr>
          <a:xfrm>
            <a:off x="790813" y="7245310"/>
            <a:ext cx="13048774" cy="361474"/>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B4A4A"/>
                </a:solidFill>
                <a:latin typeface="Geist" pitchFamily="34" charset="0"/>
                <a:ea typeface="Geist" pitchFamily="34" charset="-122"/>
                <a:cs typeface="Geist" pitchFamily="34" charset="-120"/>
              </a:rPr>
              <a:t>Deployment: Integrating the model into a RESTful API with FastAPI ensured accessibility and scalability.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890</Words>
  <Application>Microsoft Office PowerPoint</Application>
  <PresentationFormat>Custom</PresentationFormat>
  <Paragraphs>119</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Geist</vt:lpstr>
      <vt:lpstr>Geist Bold</vt:lpstr>
      <vt:lpstr>Noto Serif SC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عبدالمنعم عادل عبدالمنعم محمود ضيف الله</cp:lastModifiedBy>
  <cp:revision>3</cp:revision>
  <dcterms:created xsi:type="dcterms:W3CDTF">2025-05-16T14:50:07Z</dcterms:created>
  <dcterms:modified xsi:type="dcterms:W3CDTF">2025-05-16T15:23:44Z</dcterms:modified>
</cp:coreProperties>
</file>